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2" r:id="rId3"/>
    <p:sldId id="324" r:id="rId4"/>
    <p:sldId id="325" r:id="rId5"/>
    <p:sldId id="315" r:id="rId6"/>
    <p:sldId id="326" r:id="rId7"/>
    <p:sldId id="311" r:id="rId8"/>
    <p:sldId id="330" r:id="rId9"/>
    <p:sldId id="332" r:id="rId10"/>
    <p:sldId id="331" r:id="rId11"/>
    <p:sldId id="333" r:id="rId12"/>
    <p:sldId id="310" r:id="rId13"/>
    <p:sldId id="329" r:id="rId14"/>
    <p:sldId id="327" r:id="rId15"/>
    <p:sldId id="306" r:id="rId16"/>
    <p:sldId id="302" r:id="rId17"/>
    <p:sldId id="296" r:id="rId18"/>
    <p:sldId id="292" r:id="rId19"/>
    <p:sldId id="328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98" r:id="rId28"/>
    <p:sldId id="279" r:id="rId29"/>
    <p:sldId id="299" r:id="rId30"/>
    <p:sldId id="317" r:id="rId31"/>
    <p:sldId id="318" r:id="rId32"/>
    <p:sldId id="300" r:id="rId33"/>
    <p:sldId id="319" r:id="rId3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82784101546697E-2"/>
          <c:y val="4.0556203657521127E-2"/>
          <c:w val="0.88925067452192574"/>
          <c:h val="0.78983757567662893"/>
        </c:manualLayout>
      </c:layout>
      <c:lineChart>
        <c:grouping val="standard"/>
        <c:varyColors val="0"/>
        <c:ser>
          <c:idx val="0"/>
          <c:order val="0"/>
          <c:tx>
            <c:strRef>
              <c:f>Okresy!$A$5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Okresy!$N$5:$AE$5</c:f>
              <c:numCache>
                <c:formatCode>#,##0</c:formatCode>
                <c:ptCount val="18"/>
                <c:pt idx="0">
                  <c:v>1126</c:v>
                </c:pt>
                <c:pt idx="1">
                  <c:v>1140</c:v>
                </c:pt>
                <c:pt idx="2">
                  <c:v>1077</c:v>
                </c:pt>
                <c:pt idx="3">
                  <c:v>1111</c:v>
                </c:pt>
                <c:pt idx="4">
                  <c:v>1047</c:v>
                </c:pt>
                <c:pt idx="5">
                  <c:v>1071</c:v>
                </c:pt>
                <c:pt idx="6">
                  <c:v>994</c:v>
                </c:pt>
                <c:pt idx="7">
                  <c:v>1088</c:v>
                </c:pt>
                <c:pt idx="8">
                  <c:v>1055</c:v>
                </c:pt>
                <c:pt idx="9">
                  <c:v>1093</c:v>
                </c:pt>
                <c:pt idx="10">
                  <c:v>1083</c:v>
                </c:pt>
                <c:pt idx="11">
                  <c:v>1096</c:v>
                </c:pt>
                <c:pt idx="12">
                  <c:v>1151</c:v>
                </c:pt>
                <c:pt idx="13">
                  <c:v>1128</c:v>
                </c:pt>
                <c:pt idx="14">
                  <c:v>1108</c:v>
                </c:pt>
                <c:pt idx="15">
                  <c:v>1025</c:v>
                </c:pt>
                <c:pt idx="16">
                  <c:v>957</c:v>
                </c:pt>
                <c:pt idx="17">
                  <c:v>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C6-4B8C-B079-BA8992A93482}"/>
            </c:ext>
          </c:extLst>
        </c:ser>
        <c:ser>
          <c:idx val="1"/>
          <c:order val="1"/>
          <c:tx>
            <c:strRef>
              <c:f>Okresy!$A$6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Okresy!$N$6:$AE$6</c:f>
              <c:numCache>
                <c:formatCode>#,##0</c:formatCode>
                <c:ptCount val="18"/>
                <c:pt idx="0">
                  <c:v>1836</c:v>
                </c:pt>
                <c:pt idx="1">
                  <c:v>1872</c:v>
                </c:pt>
                <c:pt idx="2">
                  <c:v>1880</c:v>
                </c:pt>
                <c:pt idx="3">
                  <c:v>1856</c:v>
                </c:pt>
                <c:pt idx="4">
                  <c:v>1758</c:v>
                </c:pt>
                <c:pt idx="5">
                  <c:v>1813</c:v>
                </c:pt>
                <c:pt idx="6">
                  <c:v>1701</c:v>
                </c:pt>
                <c:pt idx="7">
                  <c:v>1795</c:v>
                </c:pt>
                <c:pt idx="8">
                  <c:v>1794</c:v>
                </c:pt>
                <c:pt idx="9">
                  <c:v>1854</c:v>
                </c:pt>
                <c:pt idx="10">
                  <c:v>1782</c:v>
                </c:pt>
                <c:pt idx="11">
                  <c:v>1827</c:v>
                </c:pt>
                <c:pt idx="12">
                  <c:v>1932</c:v>
                </c:pt>
                <c:pt idx="13">
                  <c:v>1840</c:v>
                </c:pt>
                <c:pt idx="14">
                  <c:v>1834</c:v>
                </c:pt>
                <c:pt idx="15">
                  <c:v>1650</c:v>
                </c:pt>
                <c:pt idx="16">
                  <c:v>1530</c:v>
                </c:pt>
                <c:pt idx="17">
                  <c:v>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EC6-4B8C-B079-BA8992A93482}"/>
            </c:ext>
          </c:extLst>
        </c:ser>
        <c:ser>
          <c:idx val="2"/>
          <c:order val="2"/>
          <c:tx>
            <c:strRef>
              <c:f>Okresy!$A$7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Okresy!$N$7:$AE$7</c:f>
              <c:numCache>
                <c:formatCode>#,##0</c:formatCode>
                <c:ptCount val="18"/>
                <c:pt idx="0">
                  <c:v>1193</c:v>
                </c:pt>
                <c:pt idx="1">
                  <c:v>1152</c:v>
                </c:pt>
                <c:pt idx="2">
                  <c:v>1126</c:v>
                </c:pt>
                <c:pt idx="3">
                  <c:v>1158</c:v>
                </c:pt>
                <c:pt idx="4">
                  <c:v>1067</c:v>
                </c:pt>
                <c:pt idx="5">
                  <c:v>1059</c:v>
                </c:pt>
                <c:pt idx="6">
                  <c:v>981</c:v>
                </c:pt>
                <c:pt idx="7">
                  <c:v>1040</c:v>
                </c:pt>
                <c:pt idx="8">
                  <c:v>1033</c:v>
                </c:pt>
                <c:pt idx="9">
                  <c:v>1073</c:v>
                </c:pt>
                <c:pt idx="10">
                  <c:v>1075</c:v>
                </c:pt>
                <c:pt idx="11">
                  <c:v>1088</c:v>
                </c:pt>
                <c:pt idx="12">
                  <c:v>1090</c:v>
                </c:pt>
                <c:pt idx="13">
                  <c:v>1064</c:v>
                </c:pt>
                <c:pt idx="14">
                  <c:v>1077</c:v>
                </c:pt>
                <c:pt idx="15">
                  <c:v>982</c:v>
                </c:pt>
                <c:pt idx="16">
                  <c:v>836</c:v>
                </c:pt>
                <c:pt idx="17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EC6-4B8C-B079-BA8992A93482}"/>
            </c:ext>
          </c:extLst>
        </c:ser>
        <c:ser>
          <c:idx val="3"/>
          <c:order val="3"/>
          <c:tx>
            <c:strRef>
              <c:f>Okresy!$A$8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Okresy!$N$8:$AE$8</c:f>
              <c:numCache>
                <c:formatCode>#,##0</c:formatCode>
                <c:ptCount val="18"/>
                <c:pt idx="0">
                  <c:v>1554</c:v>
                </c:pt>
                <c:pt idx="1">
                  <c:v>1588</c:v>
                </c:pt>
                <c:pt idx="2">
                  <c:v>1561</c:v>
                </c:pt>
                <c:pt idx="3">
                  <c:v>1596</c:v>
                </c:pt>
                <c:pt idx="4">
                  <c:v>1440</c:v>
                </c:pt>
                <c:pt idx="5">
                  <c:v>1442</c:v>
                </c:pt>
                <c:pt idx="6">
                  <c:v>1401</c:v>
                </c:pt>
                <c:pt idx="7">
                  <c:v>1487</c:v>
                </c:pt>
                <c:pt idx="8">
                  <c:v>1420</c:v>
                </c:pt>
                <c:pt idx="9">
                  <c:v>1513</c:v>
                </c:pt>
                <c:pt idx="10">
                  <c:v>1432</c:v>
                </c:pt>
                <c:pt idx="11">
                  <c:v>1515</c:v>
                </c:pt>
                <c:pt idx="12">
                  <c:v>1499</c:v>
                </c:pt>
                <c:pt idx="13">
                  <c:v>1438</c:v>
                </c:pt>
                <c:pt idx="14">
                  <c:v>1402</c:v>
                </c:pt>
                <c:pt idx="15">
                  <c:v>1272</c:v>
                </c:pt>
                <c:pt idx="16">
                  <c:v>1193</c:v>
                </c:pt>
                <c:pt idx="17">
                  <c:v>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0EC6-4B8C-B079-BA8992A9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763663"/>
        <c:axId val="1"/>
      </c:lineChart>
      <c:catAx>
        <c:axId val="183876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838763663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512952955079604"/>
          <c:y val="0.92477516569421625"/>
          <c:w val="0.76809084994223953"/>
          <c:h val="6.6799115984281385E-2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09678543105981E-2"/>
          <c:y val="4.3138003921868236E-2"/>
          <c:w val="0.88180459585408966"/>
          <c:h val="0.8122582867186850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18276209255579E-2"/>
                  <c:y val="-3.5718596521655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2-4EBC-BBA2-3725AD9D19E6}"/>
                </c:ext>
              </c:extLst>
            </c:dLbl>
            <c:dLbl>
              <c:idx val="4"/>
              <c:layout>
                <c:manualLayout>
                  <c:x val="-3.9129273743976913E-17"/>
                  <c:y val="-8.9296491304138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2-4EBC-BBA2-3725AD9D19E6}"/>
                </c:ext>
              </c:extLst>
            </c:dLbl>
            <c:dLbl>
              <c:idx val="6"/>
              <c:layout>
                <c:manualLayout>
                  <c:x val="-8.7508295809971035E-2"/>
                  <c:y val="-1.1906198840551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2-4EBC-BBA2-3725AD9D19E6}"/>
                </c:ext>
              </c:extLst>
            </c:dLbl>
            <c:dLbl>
              <c:idx val="7"/>
              <c:layout>
                <c:manualLayout>
                  <c:x val="-5.5493065635591393E-2"/>
                  <c:y val="-3.274204681151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82-4EBC-BBA2-3725AD9D19E6}"/>
                </c:ext>
              </c:extLst>
            </c:dLbl>
            <c:dLbl>
              <c:idx val="8"/>
              <c:layout>
                <c:manualLayout>
                  <c:x val="-3.8418276209255579E-2"/>
                  <c:y val="2.678894739124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2-4EBC-BBA2-3725AD9D19E6}"/>
                </c:ext>
              </c:extLst>
            </c:dLbl>
            <c:dLbl>
              <c:idx val="9"/>
              <c:layout>
                <c:manualLayout>
                  <c:x val="-4.9090019600715538E-2"/>
                  <c:y val="-3.5718596521655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2-4EBC-BBA2-3725AD9D19E6}"/>
                </c:ext>
              </c:extLst>
            </c:dLbl>
            <c:dLbl>
              <c:idx val="10"/>
              <c:layout>
                <c:manualLayout>
                  <c:x val="-6.1465538573122383E-2"/>
                  <c:y val="1.600814084770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82-4EBC-BBA2-3725AD9D19E6}"/>
                </c:ext>
              </c:extLst>
            </c:dLbl>
            <c:dLbl>
              <c:idx val="11"/>
              <c:layout>
                <c:manualLayout>
                  <c:x val="-3.62839275309636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82-4EBC-BBA2-3725AD9D19E6}"/>
                </c:ext>
              </c:extLst>
            </c:dLbl>
            <c:dLbl>
              <c:idx val="12"/>
              <c:layout>
                <c:manualLayout>
                  <c:x val="-4.0552624887547552E-2"/>
                  <c:y val="2.381239768110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82-4EBC-BBA2-3725AD9D19E6}"/>
                </c:ext>
              </c:extLst>
            </c:dLbl>
            <c:dLbl>
              <c:idx val="13"/>
              <c:layout>
                <c:manualLayout>
                  <c:x val="-3.6283927530963676E-2"/>
                  <c:y val="-2.9765497101379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82-4EBC-BBA2-3725AD9D19E6}"/>
                </c:ext>
              </c:extLst>
            </c:dLbl>
            <c:dLbl>
              <c:idx val="14"/>
              <c:layout>
                <c:manualLayout>
                  <c:x val="-2.3477835461211741E-2"/>
                  <c:y val="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82-4EBC-BBA2-3725AD9D19E6}"/>
                </c:ext>
              </c:extLst>
            </c:dLbl>
            <c:dLbl>
              <c:idx val="15"/>
              <c:layout>
                <c:manualLayout>
                  <c:x val="-4.9090019600715462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82-4EBC-BBA2-3725AD9D19E6}"/>
                </c:ext>
              </c:extLst>
            </c:dLbl>
            <c:dLbl>
              <c:idx val="16"/>
              <c:layout>
                <c:manualLayout>
                  <c:x val="-1.4940440748043758E-2"/>
                  <c:y val="2.6788947391241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82-4EBC-BBA2-3725AD9D19E6}"/>
                </c:ext>
              </c:extLst>
            </c:dLbl>
            <c:dLbl>
              <c:idx val="17"/>
              <c:layout>
                <c:manualLayout>
                  <c:x val="-5.3099646061495261E-2"/>
                  <c:y val="-2.2850400251271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82-4EBC-BBA2-3725AD9D19E6}"/>
                </c:ext>
              </c:extLst>
            </c:dLbl>
            <c:dLbl>
              <c:idx val="18"/>
              <c:layout>
                <c:manualLayout>
                  <c:x val="-5.2500955002670324E-3"/>
                  <c:y val="-3.571849984295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82-4EBC-BBA2-3725AD9D19E6}"/>
                </c:ext>
              </c:extLst>
            </c:dLbl>
            <c:dLbl>
              <c:idx val="19"/>
              <c:layout>
                <c:manualLayout>
                  <c:x val="-2.1343486782921329E-3"/>
                  <c:y val="-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82-4EBC-BBA2-3725AD9D19E6}"/>
                </c:ext>
              </c:extLst>
            </c:dLbl>
            <c:dLbl>
              <c:idx val="21"/>
              <c:layout>
                <c:manualLayout>
                  <c:x val="-1.5651709497590765E-16"/>
                  <c:y val="-1.0913889525656084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82-4EBC-BBA2-3725AD9D19E6}"/>
                </c:ext>
              </c:extLst>
            </c:dLbl>
            <c:dLbl>
              <c:idx val="22"/>
              <c:layout>
                <c:manualLayout>
                  <c:x val="-7.0225528085372968E-2"/>
                  <c:y val="-2.6952233003115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82-4EBC-BBA2-3725AD9D19E6}"/>
                </c:ext>
              </c:extLst>
            </c:dLbl>
            <c:dLbl>
              <c:idx val="23"/>
              <c:layout>
                <c:manualLayout>
                  <c:x val="-4.7066943728800437E-2"/>
                  <c:y val="3.3808286856647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0950528327291E-2"/>
                      <c:h val="5.337900357382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782-4EBC-BBA2-3725AD9D19E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List1!$H$2:$AE$2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List1!$H$7:$AE$7</c:f>
              <c:numCache>
                <c:formatCode>#,##0</c:formatCode>
                <c:ptCount val="24"/>
                <c:pt idx="0">
                  <c:v>4466</c:v>
                </c:pt>
                <c:pt idx="1">
                  <c:v>4653</c:v>
                </c:pt>
                <c:pt idx="2">
                  <c:v>4645</c:v>
                </c:pt>
                <c:pt idx="3">
                  <c:v>4821</c:v>
                </c:pt>
                <c:pt idx="4">
                  <c:v>4909</c:v>
                </c:pt>
                <c:pt idx="5">
                  <c:v>5248</c:v>
                </c:pt>
                <c:pt idx="6">
                  <c:v>5709</c:v>
                </c:pt>
                <c:pt idx="7">
                  <c:v>5752</c:v>
                </c:pt>
                <c:pt idx="8">
                  <c:v>5644</c:v>
                </c:pt>
                <c:pt idx="9">
                  <c:v>5721</c:v>
                </c:pt>
                <c:pt idx="10">
                  <c:v>5312</c:v>
                </c:pt>
                <c:pt idx="11">
                  <c:v>5385</c:v>
                </c:pt>
                <c:pt idx="12">
                  <c:v>5077</c:v>
                </c:pt>
                <c:pt idx="13">
                  <c:v>5410</c:v>
                </c:pt>
                <c:pt idx="14">
                  <c:v>5302</c:v>
                </c:pt>
                <c:pt idx="15">
                  <c:v>5533</c:v>
                </c:pt>
                <c:pt idx="16">
                  <c:v>5372</c:v>
                </c:pt>
                <c:pt idx="17">
                  <c:v>5526</c:v>
                </c:pt>
                <c:pt idx="18">
                  <c:v>5672</c:v>
                </c:pt>
                <c:pt idx="19">
                  <c:v>5470</c:v>
                </c:pt>
                <c:pt idx="20">
                  <c:v>5421</c:v>
                </c:pt>
                <c:pt idx="21">
                  <c:v>4929</c:v>
                </c:pt>
                <c:pt idx="22">
                  <c:v>4516</c:v>
                </c:pt>
                <c:pt idx="23">
                  <c:v>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782-4EBC-BBA2-3725AD9D1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045871"/>
        <c:axId val="1"/>
      </c:lineChart>
      <c:catAx>
        <c:axId val="197304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7304587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0.69408</cdr:x>
      <cdr:y>0.04013</cdr:y>
    </cdr:from>
    <cdr:to>
      <cdr:x>0.80999</cdr:x>
      <cdr:y>0.09763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031711" y="192274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pc="-1" dirty="0">
              <a:solidFill>
                <a:srgbClr val="000000"/>
              </a:solidFill>
              <a:latin typeface="Calibri"/>
              <a:ea typeface="DejaVu Sans"/>
            </a:rPr>
            <a:t>1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05.12.2025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2025/2026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17078"/>
            <a:ext cx="792000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zdravotnických školách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Pardubickém kraji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v oboru vzdělání 53-41-H/01 Ošetřovatel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vyšší odborné škole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neuvádí oba obory vzdělání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(uvede se pouze obor Praktická sestra)</a:t>
            </a:r>
            <a:endParaRPr lang="cs-CZ" sz="2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2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Postupný útlum p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rospěchových stipendií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Pardubického kraje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44225"/>
              </p:ext>
            </p:extLst>
          </p:nvPr>
        </p:nvGraphicFramePr>
        <p:xfrm>
          <a:off x="456840" y="2989645"/>
          <a:ext cx="8229599" cy="17582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182">
                  <a:extLst>
                    <a:ext uri="{9D8B030D-6E8A-4147-A177-3AD203B41FA5}">
                      <a16:colId xmlns:a16="http://schemas.microsoft.com/office/drawing/2014/main" val="1553161621"/>
                    </a:ext>
                  </a:extLst>
                </a:gridCol>
                <a:gridCol w="1871632">
                  <a:extLst>
                    <a:ext uri="{9D8B030D-6E8A-4147-A177-3AD203B41FA5}">
                      <a16:colId xmlns:a16="http://schemas.microsoft.com/office/drawing/2014/main" val="60425646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238365458"/>
                    </a:ext>
                  </a:extLst>
                </a:gridCol>
                <a:gridCol w="1726569">
                  <a:extLst>
                    <a:ext uri="{9D8B030D-6E8A-4147-A177-3AD203B41FA5}">
                      <a16:colId xmlns:a16="http://schemas.microsoft.com/office/drawing/2014/main" val="3632105369"/>
                    </a:ext>
                  </a:extLst>
                </a:gridCol>
              </a:tblGrid>
              <a:tr h="67420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Hodnocení z odborného výcviku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 a 4.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46577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– výborný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8005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– chvalitebný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528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6839" y="1278080"/>
            <a:ext cx="82296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Žáci nově přijatí pro </a:t>
            </a:r>
            <a:r>
              <a:rPr lang="cs-CZ" altLang="cs-CZ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rok 2026/27 již nebudou pobírat prospěchové stipendium od Pardubického kraje</a:t>
            </a:r>
            <a:endParaRPr kumimoji="0" lang="cs-CZ" altLang="cs-CZ" sz="2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v</a:t>
            </a:r>
            <a:r>
              <a:rPr kumimoji="0" lang="cs-CZ" altLang="cs-CZ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ýše měsíčního stipendia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2. pololetí 2025/26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stávající žáky</a:t>
            </a:r>
            <a:endParaRPr kumimoji="0" lang="cs-CZ" altLang="cs-CZ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64332" y="1373576"/>
            <a:ext cx="8214975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2025/2026</a:t>
            </a:r>
            <a:endParaRPr lang="cs-CZ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elektronickou přihlášku lze podat pouze v případě zpětvzetí předchozí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právní úprava pro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uchazeče, kteří získali předchozí vzdělání ve škole mimo území ČR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maturitních oborů ve 2. kole se mohou hlásit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budou za ni hodnoceni 0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79836" y="1283085"/>
            <a:ext cx="8183967" cy="4507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2026/2027</a:t>
            </a:r>
          </a:p>
          <a:p>
            <a:pPr marL="343080" indent="-343080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 řízení do oborů vzdělání konzervatoře bude předsunuto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ředitel konzervatoře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vyhlásí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1. kolo přijímacího řízení v období od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15.  října do 31. října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podání přihlášky od 1. listopadu do 30. listopadu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dva termíny talentové zkoušky v období od 2. ledna do 17.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jeden náhradní termín talentové zkoušky v období od 18. ledna do 31.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rozhodnutí na začátku února</a:t>
            </a:r>
          </a:p>
          <a:p>
            <a:pPr marL="343080" indent="-343080"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ŠPZ budou zadávat posudky přímo do DIPSY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Uchazeči, kteří získali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ČR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366271" y="1243439"/>
            <a:ext cx="8411097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Přijímací zkoušku z českého jazyka a literatury při přijímacím řízení promine ředitel školy na žádost osobě, která 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se vzdělávala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1 školní rok ze 3 školních roků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bezprostředně předcházejících školnímu roku, 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zahraničí,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nebo se vzdělávala ve škole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2 školní roky ze 3 školních roků bezprostředně předcházejících školnímu roku,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ČR.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U ostatních písemných testů přijímací zkoušky, nebo když se uchazeč rozhodne zkoušku z českého jazyka konat, pak má uchazeč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automatický  nárok na navýšení času o 25 % a možnost použít překladový slovník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Školské poradenské zařízení může přiznat uzpůsobení nad tento rámec.</a:t>
            </a:r>
          </a:p>
        </p:txBody>
      </p:sp>
    </p:spTree>
    <p:extLst>
      <p:ext uri="{BB962C8B-B14F-4D97-AF65-F5344CB8AC3E}">
        <p14:creationId xmlns:p14="http://schemas.microsoft.com/office/powerpoint/2010/main" val="378046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>
                <a:solidFill>
                  <a:srgbClr val="376092"/>
                </a:solidFill>
                <a:latin typeface="Arial"/>
              </a:rPr>
              <a:t>ve školním roce 2025/2026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64476" y="1231140"/>
            <a:ext cx="8414688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střední školy </a:t>
            </a:r>
            <a:r>
              <a:rPr lang="pl-PL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</a:t>
            </a:r>
            <a:r>
              <a:rPr lang="pl-PL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15. d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31. ledna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zveřejní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přijímacího řízení (talentové i netalentové obory)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 pro podání přihlášky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1. kolo přijímacího řízení do oborů vzdělání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1. února do 20.</a:t>
            </a:r>
            <a:r>
              <a:rPr lang="cs-CZ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února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způsoby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287616"/>
            <a:ext cx="8545851" cy="517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 (www.dipsy.cz)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165013" y="1157760"/>
            <a:ext cx="8458551" cy="4469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lékařský posudek o zdravotní způsobilosti ke vzdělávání 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má platnost 1 rok od data vydání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nepřikládá se u oborů vzdělání skupin 16 Ekologie a ochrana životního prostřední, 18 Informatické obory, 63 Ekonomika a administrativa, 79 Obecná příprava s výjimkou Gymnázia se sportovní přípravou 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vzdělávání, pokud daná střední škola takové kritérium používá (hodnotí-li škola slovně, převede na žádost uchazeče slovní hodnocení na známky)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doporučení školského poradenského zařízení pro úpravu podmínek přijímacího řízení </a:t>
            </a: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251640" y="1241687"/>
            <a:ext cx="8458551" cy="4561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žádost o prominutí zkoušky z ČJL (stačí označení v přihlášce) a doklad prokazující splnění podmínek pro prominutí (nejčastěji vysvědčení a jeho neúřední překlad do českého jazyka)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další doklady prokazující plnění kritérií přijímacího řízení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Přílohy přihlášky stačí podat jako prosté kopie, ředitel školy ale může účastníka řízení vyzvat k předložení originálu nebo úředně ověřené kopie.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Po uplynutí termínu pro podání přihlášky </a:t>
            </a:r>
            <a:r>
              <a:rPr lang="cs-CZ" sz="2100" b="1" spc="-1" dirty="0">
                <a:latin typeface="Calibri"/>
              </a:rPr>
              <a:t>nelze pořadí oborů vzdělání měnit.</a:t>
            </a:r>
          </a:p>
        </p:txBody>
      </p:sp>
    </p:spTree>
    <p:extLst>
      <p:ext uri="{BB962C8B-B14F-4D97-AF65-F5344CB8AC3E}">
        <p14:creationId xmlns:p14="http://schemas.microsoft.com/office/powerpoint/2010/main" val="183118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137727"/>
              </p:ext>
            </p:extLst>
          </p:nvPr>
        </p:nvGraphicFramePr>
        <p:xfrm>
          <a:off x="251640" y="1078030"/>
          <a:ext cx="8690229" cy="47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39541" y="1281369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283351" y="127102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06292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oboru vzdělání 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písemně nejpozději do 3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3055187752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Jednotné přijímací zkoušky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Studium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Náhradní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Čtyřleté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Šestileté a osmileté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15. března do 23.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případě, že dojde k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překryvu termínů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7453" y="1350134"/>
            <a:ext cx="8508733" cy="45177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a u nějž jej výsledky přijímacího řízení opravňují k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přijetí, </a:t>
            </a:r>
            <a:r>
              <a:rPr lang="cs-CZ" sz="2200" b="1" spc="-1" dirty="0"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JPZ školám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400" dirty="0"/>
              <a:t> </a:t>
            </a:r>
            <a:r>
              <a:rPr lang="cs-CZ" sz="2200" b="1" spc="-1" dirty="0">
                <a:latin typeface="Calibri"/>
              </a:rPr>
              <a:t>6. května, </a:t>
            </a:r>
            <a:r>
              <a:rPr lang="cs-CZ" sz="2200" spc="-1" dirty="0">
                <a:latin typeface="Calibri"/>
              </a:rPr>
              <a:t>ředitel školy zadá do 2 pracovních dnů do </a:t>
            </a:r>
            <a:r>
              <a:rPr lang="cs-CZ" sz="2200" spc="-1" dirty="0" err="1">
                <a:latin typeface="Calibri"/>
              </a:rPr>
              <a:t>DiPSy</a:t>
            </a:r>
            <a:r>
              <a:rPr lang="cs-CZ" sz="2200" spc="-1" dirty="0">
                <a:latin typeface="Calibri"/>
              </a:rPr>
              <a:t> pořadí uchazečů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C00000"/>
                </a:solidFill>
                <a:latin typeface="Calibri"/>
              </a:rPr>
              <a:t>Nejpozději 3 pracovní dny před zadáním pořadí uchazečů do </a:t>
            </a:r>
            <a:r>
              <a:rPr lang="cs-CZ" sz="2200" spc="-1" dirty="0" err="1">
                <a:solidFill>
                  <a:srgbClr val="C00000"/>
                </a:solidFill>
                <a:latin typeface="Calibri"/>
              </a:rPr>
              <a:t>DiPSy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může vzít uchazeč přihlášku nebo její část zpět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. Letos do 5. 5. </a:t>
            </a:r>
            <a:r>
              <a:rPr lang="cs-CZ" sz="2200" spc="-1">
                <a:solidFill>
                  <a:srgbClr val="C00000"/>
                </a:solidFill>
                <a:latin typeface="Calibri"/>
              </a:rPr>
              <a:t>2026.</a:t>
            </a:r>
            <a:endParaRPr lang="cs-CZ" sz="2200" spc="-1" dirty="0">
              <a:solidFill>
                <a:srgbClr val="C00000"/>
              </a:solidFill>
              <a:latin typeface="Calibri"/>
            </a:endParaRPr>
          </a:p>
          <a:p>
            <a:pPr marL="355600" lvl="1" indent="-35560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200" b="1" spc="-1" dirty="0">
                <a:latin typeface="Calibri"/>
              </a:rPr>
              <a:t>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151106"/>
            <a:ext cx="8393230" cy="4717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Odvolání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nelze podat prostřednictvím </a:t>
            </a:r>
            <a:r>
              <a:rPr lang="cs-CZ" sz="2200" b="1" spc="-1" dirty="0" err="1">
                <a:solidFill>
                  <a:srgbClr val="000000"/>
                </a:solidFill>
                <a:latin typeface="Calibri"/>
                <a:ea typeface="DejaVu Sans"/>
              </a:rPr>
              <a:t>DiPSy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01716" y="1556237"/>
            <a:ext cx="8139847" cy="3561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nejpozději v den, kdy byla doručena přihláška do dalšího kola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žádný předepsaný formulář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 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60179" y="1444848"/>
            <a:ext cx="8222921" cy="4748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je od 19. do 24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května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(letos do 25. 5.) 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14.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může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Za zkoušku bude hodnocen 0 body.</a:t>
            </a:r>
            <a:endParaRPr lang="cs-CZ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16622"/>
              </p:ext>
            </p:extLst>
          </p:nvPr>
        </p:nvGraphicFramePr>
        <p:xfrm>
          <a:off x="251640" y="1157760"/>
          <a:ext cx="8680604" cy="47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Pardubickém kraji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4302576" y="1358258"/>
            <a:ext cx="1506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4257385" y="1377508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841616" y="1339727"/>
            <a:ext cx="1003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15" name="TextovéPole 4"/>
          <p:cNvSpPr/>
          <p:nvPr/>
        </p:nvSpPr>
        <p:spPr>
          <a:xfrm>
            <a:off x="6801933" y="1377508"/>
            <a:ext cx="10072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200" b="1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ročník ZŠ</a:t>
            </a:r>
            <a:endParaRPr lang="cs-CZ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13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 DIPSY,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23.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08616" y="1203429"/>
            <a:ext cx="8326047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3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doručení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 Potvrzení úmyslu vzdělávat se v novém oboru vzdělání je současně zpětvzetím úmyslu vzdělávat se v dříve potvrzeném oboru vzdělání.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398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13132"/>
              </p:ext>
            </p:extLst>
          </p:nvPr>
        </p:nvGraphicFramePr>
        <p:xfrm>
          <a:off x="201168" y="1249119"/>
          <a:ext cx="8759952" cy="4680043"/>
        </p:xfrm>
        <a:graphic>
          <a:graphicData uri="http://schemas.openxmlformats.org/drawingml/2006/table">
            <a:tbl>
              <a:tblPr/>
              <a:tblGrid>
                <a:gridCol w="3687438">
                  <a:extLst>
                    <a:ext uri="{9D8B030D-6E8A-4147-A177-3AD203B41FA5}">
                      <a16:colId xmlns:a16="http://schemas.microsoft.com/office/drawing/2014/main" val="1955570166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2522433251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200093323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086374620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750624986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637488181"/>
                    </a:ext>
                  </a:extLst>
                </a:gridCol>
              </a:tblGrid>
              <a:tr h="635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Kapacita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přihlášek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přijatých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3568"/>
                  </a:ext>
                </a:extLst>
              </a:tr>
              <a:tr h="2412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173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071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výučním listem E + H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2 919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5 847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5 221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1 923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1 815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7878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1 465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1 143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29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2 881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8 019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8 139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2 460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2 447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536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1 154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1 017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94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2 067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2 137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39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1 305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1 312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59717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65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599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8 705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6 606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6 437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99664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71032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353A03F-5B5A-70EE-6406-1BE69B61BA17}"/>
              </a:ext>
            </a:extLst>
          </p:cNvPr>
          <p:cNvCxnSpPr/>
          <p:nvPr/>
        </p:nvCxnSpPr>
        <p:spPr>
          <a:xfrm flipV="1">
            <a:off x="5971032" y="304296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5E94389-F3EB-B8B6-3607-FCA261F6091B}"/>
              </a:ext>
            </a:extLst>
          </p:cNvPr>
          <p:cNvCxnSpPr/>
          <p:nvPr/>
        </p:nvCxnSpPr>
        <p:spPr>
          <a:xfrm flipV="1">
            <a:off x="5971032" y="37947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0EE3EB-8F94-CDB0-1276-78D2716B24A1}"/>
              </a:ext>
            </a:extLst>
          </p:cNvPr>
          <p:cNvCxnSpPr/>
          <p:nvPr/>
        </p:nvCxnSpPr>
        <p:spPr>
          <a:xfrm flipV="1">
            <a:off x="5971032" y="48695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08FD124-24F6-E49E-F7D8-A2D37AA90781}"/>
              </a:ext>
            </a:extLst>
          </p:cNvPr>
          <p:cNvCxnSpPr/>
          <p:nvPr/>
        </p:nvCxnSpPr>
        <p:spPr>
          <a:xfrm flipV="1">
            <a:off x="7842504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7183F42-4568-ED56-FF95-452265334135}"/>
              </a:ext>
            </a:extLst>
          </p:cNvPr>
          <p:cNvCxnSpPr/>
          <p:nvPr/>
        </p:nvCxnSpPr>
        <p:spPr>
          <a:xfrm flipV="1">
            <a:off x="7842504" y="305211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42504" y="3425030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6938B3A-10AA-1651-3D74-2E33439334E3}"/>
              </a:ext>
            </a:extLst>
          </p:cNvPr>
          <p:cNvCxnSpPr/>
          <p:nvPr/>
        </p:nvCxnSpPr>
        <p:spPr>
          <a:xfrm flipV="1">
            <a:off x="7842504" y="2323569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63332" y="234541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60154" y="3789185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86518"/>
              </p:ext>
            </p:extLst>
          </p:nvPr>
        </p:nvGraphicFramePr>
        <p:xfrm>
          <a:off x="182879" y="1146018"/>
          <a:ext cx="8800799" cy="4852302"/>
        </p:xfrm>
        <a:graphic>
          <a:graphicData uri="http://schemas.openxmlformats.org/drawingml/2006/table">
            <a:tbl>
              <a:tblPr/>
              <a:tblGrid>
                <a:gridCol w="3542098">
                  <a:extLst>
                    <a:ext uri="{9D8B030D-6E8A-4147-A177-3AD203B41FA5}">
                      <a16:colId xmlns:a16="http://schemas.microsoft.com/office/drawing/2014/main" val="2469717812"/>
                    </a:ext>
                  </a:extLst>
                </a:gridCol>
                <a:gridCol w="1139814">
                  <a:extLst>
                    <a:ext uri="{9D8B030D-6E8A-4147-A177-3AD203B41FA5}">
                      <a16:colId xmlns:a16="http://schemas.microsoft.com/office/drawing/2014/main" val="768963765"/>
                    </a:ext>
                  </a:extLst>
                </a:gridCol>
                <a:gridCol w="1159440">
                  <a:extLst>
                    <a:ext uri="{9D8B030D-6E8A-4147-A177-3AD203B41FA5}">
                      <a16:colId xmlns:a16="http://schemas.microsoft.com/office/drawing/2014/main" val="3570103279"/>
                    </a:ext>
                  </a:extLst>
                </a:gridCol>
                <a:gridCol w="1741607">
                  <a:extLst>
                    <a:ext uri="{9D8B030D-6E8A-4147-A177-3AD203B41FA5}">
                      <a16:colId xmlns:a16="http://schemas.microsoft.com/office/drawing/2014/main" val="398924221"/>
                    </a:ext>
                  </a:extLst>
                </a:gridCol>
                <a:gridCol w="1217840">
                  <a:extLst>
                    <a:ext uri="{9D8B030D-6E8A-4147-A177-3AD203B41FA5}">
                      <a16:colId xmlns:a16="http://schemas.microsoft.com/office/drawing/2014/main" val="3679986071"/>
                    </a:ext>
                  </a:extLst>
                </a:gridCol>
              </a:tblGrid>
              <a:tr h="2803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cs-CZ" sz="1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 toho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35021"/>
                  </a:ext>
                </a:extLst>
              </a:tr>
              <a:tr h="783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přijetí na vyšší prioritu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nedostatečnou kapacitu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nesplnění podmínek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7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58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výučním listem E a H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3 924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3 137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7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3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5 559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3 544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1 206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0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8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1 399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973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7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5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2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07140"/>
                  </a:ext>
                </a:extLst>
              </a:tr>
              <a:tr h="3195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13 991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9 192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2 821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1 978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3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Průměrný bodový zisk přijatých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79778"/>
              </p:ext>
            </p:extLst>
          </p:nvPr>
        </p:nvGraphicFramePr>
        <p:xfrm>
          <a:off x="251638" y="1703674"/>
          <a:ext cx="8699858" cy="33495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15726">
                  <a:extLst>
                    <a:ext uri="{9D8B030D-6E8A-4147-A177-3AD203B41FA5}">
                      <a16:colId xmlns:a16="http://schemas.microsoft.com/office/drawing/2014/main" val="889858022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3211697931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2920514065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1058109638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4149747658"/>
                    </a:ext>
                  </a:extLst>
                </a:gridCol>
              </a:tblGrid>
              <a:tr h="40426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ČR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Pk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16421"/>
                  </a:ext>
                </a:extLst>
              </a:tr>
              <a:tr h="5197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9461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4letá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39,0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40,0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79066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24,2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3336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8088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17,5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6982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10,6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12,2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4059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8letá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2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endParaRPr lang="cs-CZ" sz="2400" b="1" spc="-1" dirty="0">
              <a:solidFill>
                <a:srgbClr val="376092"/>
              </a:solidFill>
              <a:latin typeface="Calibri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699424" y="1584887"/>
            <a:ext cx="7520551" cy="33686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77,2 %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uchazečů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střední školy v Pardubickém kraji bylo v</a:t>
            </a:r>
            <a:r>
              <a:rPr lang="cs-CZ" dirty="0"/>
              <a:t>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dirty="0"/>
              <a:t> 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 přijato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obor v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prioritě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1.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308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kolo vyhlásilo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SŠ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Pardubickém kraji na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1 185 volných míst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 toho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545 v maturitních a 640 v učebních oborech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2.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Novinky ve středním školství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</a:t>
            </a:r>
          </a:p>
        </p:txBody>
      </p:sp>
      <p:sp>
        <p:nvSpPr>
          <p:cNvPr id="106" name="Obdélník 1"/>
          <p:cNvSpPr/>
          <p:nvPr/>
        </p:nvSpPr>
        <p:spPr>
          <a:xfrm>
            <a:off x="404676" y="1052266"/>
            <a:ext cx="8333928" cy="4946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2026/2027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SOŠ a SOU Třemošnice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– 2 zaměření –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Operátor bezpilotních systémů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Právo a státní správa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opravárenské Králíky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Sociální činnost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plánována změna názvu od 1. 9. 2026 na SŠ technická a sociální Králíky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Svitavy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nové ŠVP </a:t>
            </a:r>
            <a:r>
              <a:rPr lang="cs-CZ" sz="2100" b="1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Mechanik opravář letadel</a:t>
            </a:r>
            <a:r>
              <a:rPr lang="cs-CZ" sz="2100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 oboru Strojní mechanik, plánována změna názvu od 1. 1. 2026 na SŠ technická Svitavy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SŠ zdravotnická a sociální Chrudim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znovu otevře obor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činnost</a:t>
            </a:r>
            <a:endParaRPr lang="cs-CZ" sz="2100" b="1" spc="-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2025/2026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SPŠ chemická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Aplikované přírodní vědy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Střední zdravotnická škola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Prevence, ochrana a podpora zdraví</a:t>
            </a:r>
          </a:p>
        </p:txBody>
      </p:sp>
    </p:spTree>
    <p:extLst>
      <p:ext uri="{BB962C8B-B14F-4D97-AF65-F5344CB8AC3E}">
        <p14:creationId xmlns:p14="http://schemas.microsoft.com/office/powerpoint/2010/main" val="177800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699" y="1242402"/>
            <a:ext cx="804060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rámci studia kombinace oborů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vzdělání L/0 + H je možné získat výuční list (po 3. ročníku) i maturitní zkoušku (po 4. ročníku)</a:t>
            </a:r>
            <a:endParaRPr lang="cs-CZ" sz="2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 příští školní rok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bude do kombinace oborů L/0 + H přijímat žáky 8 středních škol v Pardubickém kraji,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Atlase uveden kód a název oboru vzdělání H v závorce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oborem L/0 </a:t>
            </a:r>
            <a:endParaRPr lang="cs-CZ" sz="2100" b="0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Při podání přihlášky do kombinace oborů vzdělání L/0 + H je třeba uvést na přihlášku oba obory</a:t>
            </a:r>
          </a:p>
          <a:p>
            <a:pPr algn="just">
              <a:spcBef>
                <a:spcPts val="18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Školy s nabídkou oborů L/0 + H</a:t>
            </a:r>
            <a:endParaRPr lang="cs-CZ" sz="2100" b="0" strike="noStrike" spc="-1" dirty="0">
              <a:solidFill>
                <a:srgbClr val="376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05EE88-F75F-DFEF-5385-F82FD3369AA1}"/>
              </a:ext>
            </a:extLst>
          </p:cNvPr>
          <p:cNvSpPr txBox="1"/>
          <p:nvPr/>
        </p:nvSpPr>
        <p:spPr>
          <a:xfrm>
            <a:off x="551699" y="4287827"/>
            <a:ext cx="3875921" cy="12618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technické Třemošnice</a:t>
            </a:r>
            <a:endParaRPr lang="cs-CZ" sz="19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škola automobilní Holice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SPŠ stavební Pardubice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 Svitavy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8A8681-FAF0-CAB0-3536-D30880C278DF}"/>
              </a:ext>
            </a:extLst>
          </p:cNvPr>
          <p:cNvSpPr txBox="1"/>
          <p:nvPr/>
        </p:nvSpPr>
        <p:spPr>
          <a:xfrm>
            <a:off x="4571640" y="4223326"/>
            <a:ext cx="35713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technická Vysoké Mýto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Lanškroun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automobilní Ústí nad Orlicí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gastronomická a technická Žamberk</a:t>
            </a:r>
          </a:p>
        </p:txBody>
      </p:sp>
    </p:spTree>
    <p:extLst>
      <p:ext uri="{BB962C8B-B14F-4D97-AF65-F5344CB8AC3E}">
        <p14:creationId xmlns:p14="http://schemas.microsoft.com/office/powerpoint/2010/main" val="1684774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</TotalTime>
  <Words>2977</Words>
  <Application>Microsoft Office PowerPoint</Application>
  <PresentationFormat>Předvádění na obrazovce (4:3)</PresentationFormat>
  <Paragraphs>373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Segoe UI</vt:lpstr>
      <vt:lpstr>Symbol</vt:lpstr>
      <vt:lpstr>Times New Roman</vt:lpstr>
      <vt:lpstr>Wingdings</vt:lpstr>
      <vt:lpstr>Motiv systému Office</vt:lpstr>
      <vt:lpstr>Přijímací řízení  ve školním roce 2025/2026</vt:lpstr>
      <vt:lpstr>Narození v jednotlivých okresech Pardubického kraje</vt:lpstr>
      <vt:lpstr>Narození v Pardubickém kraji</vt:lpstr>
      <vt:lpstr>Výsledky přijímacího řízení 2024/2025 1. kolo</vt:lpstr>
      <vt:lpstr>Výsledky přijímacího řízení 2024/2025 1. kolo</vt:lpstr>
      <vt:lpstr>Průměrný bodový zisk přijatých 2024/2025 1. kolo</vt:lpstr>
      <vt:lpstr>Výsledky přijímacího řízení 2024/2025</vt:lpstr>
      <vt:lpstr>Novinky ve středním školství Pardubický kraj</vt:lpstr>
      <vt:lpstr>Kombinace oborů vzdělání kategorie L/0 + H</vt:lpstr>
      <vt:lpstr>Pokusné ověřování propojení vybraných zdravotnických oborů vzdělání kategorie H, M, N </vt:lpstr>
      <vt:lpstr>Postupný útlum prospěchových stipendií Pardubického kraje</vt:lpstr>
      <vt:lpstr>Nejdůležitější změny</vt:lpstr>
      <vt:lpstr>Nejdůležitější změny</vt:lpstr>
      <vt:lpstr>Uchazeči, kteří získali  předchozí vzdělání ve škole mimo území ČR</vt:lpstr>
      <vt:lpstr>Přijímací řízení ve školním roce 2025/2026</vt:lpstr>
      <vt:lpstr>Podání přihlášky elektronicky</vt:lpstr>
      <vt:lpstr>Podání přihlášky na papírovém tiskopisu  </vt:lpstr>
      <vt:lpstr>Přijímací řízení ve školním roce 2025/2026</vt:lpstr>
      <vt:lpstr>Přijímací řízení ve školním roce 2025/2026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Odvolání</vt:lpstr>
      <vt:lpstr>Vzdání se práva na přijetí</vt:lpstr>
      <vt:lpstr>Druhé kolo přijímacího řízení </vt:lpstr>
      <vt:lpstr>Druhé kolo přijímacího řízení</vt:lpstr>
      <vt:lpstr>Třetí a další kola přijímacího řízení</vt:lpstr>
      <vt:lpstr>Třetí a další kola přijímacího řízení</vt:lpstr>
      <vt:lpstr>Weby k využití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Martina Ježková</cp:lastModifiedBy>
  <cp:revision>378</cp:revision>
  <cp:lastPrinted>2024-10-15T12:25:39Z</cp:lastPrinted>
  <dcterms:created xsi:type="dcterms:W3CDTF">2017-03-06T15:56:02Z</dcterms:created>
  <dcterms:modified xsi:type="dcterms:W3CDTF">2025-12-05T12:12:48Z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