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0" r:id="rId35"/>
    <p:sldId id="321" r:id="rId3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8054496"/>
        <c:axId val="-780536832"/>
      </c:lineChart>
      <c:catAx>
        <c:axId val="-8780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780536832"/>
        <c:crosses val="autoZero"/>
        <c:auto val="1"/>
        <c:lblAlgn val="ctr"/>
        <c:lblOffset val="100"/>
        <c:noMultiLvlLbl val="0"/>
      </c:catAx>
      <c:valAx>
        <c:axId val="-780536832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87805449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076144"/>
        <c:axId val="1"/>
      </c:lineChart>
      <c:catAx>
        <c:axId val="1150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1500761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1. 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 dirty="0"/>
              <a:t/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</a:t>
            </a:r>
            <a:r>
              <a:rPr lang="cs-CZ" sz="3000" b="1" strike="noStrike" spc="-1" dirty="0" smtClean="0">
                <a:solidFill>
                  <a:schemeClr val="accent2"/>
                </a:solidFill>
                <a:latin typeface="Arial"/>
              </a:rPr>
              <a:t>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přijímací zkouška (cermat.cz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 středního vzdělávání a vzdělávání v konzervatoři, MŠMT ČR (gov.cz)</a:t>
            </a:r>
            <a:endParaRPr lang="cs-CZ" sz="22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 datech (vzdelavanivdatech.cz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</a:t>
            </a: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 smtClean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 smtClean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</a:t>
            </a:r>
            <a:r>
              <a:rPr lang="cs-CZ" sz="2000" b="1" spc="-1" dirty="0" smtClean="0">
                <a:solidFill>
                  <a:srgbClr val="C00000"/>
                </a:solidFill>
              </a:rPr>
              <a:t>řijímací </a:t>
            </a:r>
            <a:r>
              <a:rPr lang="cs-CZ" sz="2000" b="1" spc="-1" dirty="0">
                <a:solidFill>
                  <a:srgbClr val="C00000"/>
                </a:solidFill>
              </a:rPr>
              <a:t>řízení </a:t>
            </a:r>
            <a:r>
              <a:rPr lang="cs-CZ" sz="2000" b="1" spc="-1" dirty="0" smtClean="0">
                <a:solidFill>
                  <a:srgbClr val="C00000"/>
                </a:solidFill>
              </a:rPr>
              <a:t>ve </a:t>
            </a:r>
            <a:r>
              <a:rPr lang="cs-CZ" sz="2000" b="1" spc="-1" dirty="0" err="1" smtClean="0">
                <a:solidFill>
                  <a:srgbClr val="C00000"/>
                </a:solidFill>
              </a:rPr>
              <a:t>šk</a:t>
            </a:r>
            <a:r>
              <a:rPr lang="cs-CZ" sz="2000" b="1" spc="-1" dirty="0" smtClean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87313" y="1231337"/>
            <a:ext cx="7526625" cy="47434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vždy jen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Do 2. kola se budou moci hlásit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Změna termínu pro konání talentových zkoušek v 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86252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přijímacího řízení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 smtClean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výsledků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jednotných, školních a talentových přijímacích 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uchazeče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čestné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prohlášení, že nezletilý uchazeč souhlasí s jejím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hodnocení na vysvědčeních z předchozího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vzdělávání, diplomy…)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endParaRPr lang="cs-CZ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Po uplynutí termínu pro podání přihlášky </a:t>
            </a:r>
            <a:r>
              <a:rPr lang="cs-CZ" sz="2200" b="1" spc="-1" dirty="0" smtClean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pro 1. kolo přijímacího řízení do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</a:t>
            </a: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prostřednictvím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informačního systému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 přihlášení zákonného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(plnoletého uchazeče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) do systému prostřednictvím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informačního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systému.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přihlášky </a:t>
            </a:r>
            <a:r>
              <a:rPr lang="cs-CZ" sz="2400" b="1" spc="-1" dirty="0" smtClean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systému DIPSY</a:t>
            </a:r>
            <a:endParaRPr lang="cs-CZ" sz="2200" b="1" spc="-1" dirty="0">
              <a:solidFill>
                <a:srgbClr val="C00000"/>
              </a:solidFill>
              <a:latin typeface="Calibri"/>
            </a:endParaRP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jejichž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hlásí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</a:t>
            </a:r>
            <a:r>
              <a:rPr lang="cs-CZ" sz="2400" b="1" spc="-1" dirty="0" smtClean="0">
                <a:solidFill>
                  <a:srgbClr val="C00000"/>
                </a:solidFill>
              </a:rPr>
              <a:t>přihlášky </a:t>
            </a:r>
            <a:r>
              <a:rPr lang="cs-CZ" sz="2400" b="1" spc="-1" dirty="0" smtClean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 smtClean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na papírovém tiskopisu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 všech škol, do jejíchž 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okud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se uchazeč hlásí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 více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vzdělání (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zaměření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ŠVP) na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téže škole,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stačí když odevzdá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řediteli této školy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</a:t>
            </a:r>
            <a:r>
              <a:rPr lang="cs-CZ" sz="2400" b="1" spc="-1" dirty="0" smtClean="0">
                <a:solidFill>
                  <a:srgbClr val="C00000"/>
                </a:solidFill>
              </a:rPr>
              <a:t>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českého jazyka 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literatury a 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Výjimkou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</a:t>
            </a:r>
            <a:r>
              <a:rPr lang="cs-CZ" sz="2600" b="1" strike="noStrike" spc="-1" dirty="0" smtClean="0">
                <a:solidFill>
                  <a:srgbClr val="C00000"/>
                </a:solidFill>
                <a:latin typeface="Calibri"/>
              </a:rPr>
              <a:t>žáků 9. ročníků základních škol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může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přijímací zkoušky konat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Místo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konání zkoušky stanoví uchazeči </a:t>
            </a:r>
            <a:r>
              <a:rPr lang="cs-CZ" sz="2200" b="1" spc="-1" dirty="0" err="1" smtClean="0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 smtClean="0">
                <a:latin typeface="Calibri"/>
              </a:rPr>
              <a:t>(a to i pro náhradní termín),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</a:t>
            </a:r>
            <a:r>
              <a:rPr lang="cs-CZ" sz="2200" b="1" spc="-1" dirty="0" smtClean="0">
                <a:latin typeface="Calibri"/>
              </a:rPr>
              <a:t>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pracovních dnů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11.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a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15.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16.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a školní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15. března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23.</a:t>
            </a:r>
            <a:r>
              <a:rPr lang="cs-CZ" dirty="0"/>
              <a:t>  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talentové či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školní přijímací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zkoušky stanoví ředitel školy od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24. dubna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5. května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konal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jindy než jednotná zkouška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každém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uchazečů v 1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.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kole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přijímacího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 smtClean="0">
                <a:solidFill>
                  <a:srgbClr val="294A8B"/>
                </a:solidFill>
                <a:latin typeface="Calibri"/>
                <a:ea typeface="DejaVu Sans"/>
              </a:rPr>
              <a:t>Uchazeči </a:t>
            </a: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jednotných, školních a talentových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Hodnocení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ČJ 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 z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na celkovém hodnocení uchazeče v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Uchazeči se do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přijímacího řízení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započte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lepší výsledek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</a:t>
            </a:r>
            <a:r>
              <a:rPr lang="cs-CZ" dirty="0"/>
              <a:t> 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 smtClean="0">
                <a:latin typeface="Calibri"/>
              </a:rPr>
              <a:t>v případě rovnosti bodů rozhodují doplňková kritéria</a:t>
            </a:r>
            <a:r>
              <a:rPr lang="cs-CZ" sz="2100" spc="-1" dirty="0" smtClean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</a:t>
            </a:r>
            <a:r>
              <a:rPr lang="cs-CZ" sz="2400" b="1" spc="-1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35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</a:t>
            </a:r>
            <a:r>
              <a:rPr lang="cs-CZ" sz="2400" b="1" spc="-1" dirty="0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</a:t>
            </a:r>
            <a:r>
              <a:rPr lang="cs-CZ" sz="2200" spc="-1" dirty="0" smtClean="0">
                <a:latin typeface="Calibri"/>
              </a:rPr>
              <a:t>oboru </a:t>
            </a:r>
            <a:r>
              <a:rPr lang="cs-CZ" sz="2200" spc="-1" dirty="0">
                <a:latin typeface="Calibri"/>
              </a:rPr>
              <a:t>vzdělání, který má v jeho přihlášce nejvyšší prioritu (je uveden na nejvyšším místě) a u nějž jej výsledky přijímacího řízení opravňují k </a:t>
            </a:r>
            <a:r>
              <a:rPr lang="cs-CZ" sz="2200" spc="-1" dirty="0" smtClean="0">
                <a:latin typeface="Calibri"/>
              </a:rPr>
              <a:t>přijetí,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 smtClean="0">
                <a:latin typeface="Calibri"/>
              </a:rPr>
              <a:t>Cermat</a:t>
            </a:r>
            <a:r>
              <a:rPr lang="cs-CZ" sz="2200" b="1" spc="-1" dirty="0" smtClean="0">
                <a:latin typeface="Calibri"/>
              </a:rPr>
              <a:t> zpřístupní výsledky </a:t>
            </a:r>
            <a:r>
              <a:rPr lang="cs-CZ" sz="2200" spc="-1" dirty="0" smtClean="0">
                <a:latin typeface="Calibri"/>
              </a:rPr>
              <a:t>jednotné zkoušky </a:t>
            </a:r>
            <a:r>
              <a:rPr lang="cs-CZ" sz="2200" b="1" spc="-1" dirty="0" smtClean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latin typeface="Calibri"/>
              </a:rPr>
              <a:t>Výsledky</a:t>
            </a:r>
            <a:r>
              <a:rPr lang="cs-CZ" sz="2200" spc="-1" dirty="0" smtClean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 smtClean="0">
                <a:latin typeface="Calibri"/>
              </a:rPr>
              <a:t>zveřejní všechny střední školy 15.</a:t>
            </a:r>
            <a:r>
              <a:rPr lang="cs-CZ" dirty="0" smtClean="0"/>
              <a:t> </a:t>
            </a:r>
            <a:r>
              <a:rPr lang="cs-CZ" sz="2200" b="1" spc="-1" dirty="0" smtClean="0">
                <a:latin typeface="Calibri"/>
              </a:rPr>
              <a:t>května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 smtClean="0">
                <a:latin typeface="Calibri"/>
              </a:rPr>
              <a:t>nevyhotovuje a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 smtClean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školu,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nemá smysl, aby se odvolával proti nepřijetí na méně prioritní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školy,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 smtClean="0">
                <a:latin typeface="Calibri"/>
                <a:ea typeface="DejaVu Sans"/>
              </a:rPr>
              <a:t>je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je součástí přijímacího řízení talentová zkouška, stanoví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ředitel jeden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řádný termín </a:t>
            </a:r>
            <a:r>
              <a:rPr lang="pl-PL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období od 8. do 12. června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  <a:endParaRPr lang="cs-CZ" sz="21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 (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června.</a:t>
            </a:r>
            <a:endParaRPr lang="cs-CZ" sz="2100" b="1" spc="-1" dirty="0">
              <a:solidFill>
                <a:srgbClr val="C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Může být uvedeno i více oborů vzdělání v této škole, které se neuvádí dle priority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 smtClean="0">
                <a:solidFill>
                  <a:srgbClr val="C00000"/>
                </a:solidFill>
              </a:rPr>
              <a:t>Žáci z Ukrajiny s dočasnou ochranou a osoby, </a:t>
            </a:r>
            <a:r>
              <a:rPr lang="cs-CZ" sz="2200" b="1" spc="-1" dirty="0">
                <a:solidFill>
                  <a:srgbClr val="C00000"/>
                </a:solidFill>
              </a:rPr>
              <a:t>které získaly </a:t>
            </a:r>
            <a:r>
              <a:rPr lang="cs-CZ" sz="2200" b="1" spc="-1" dirty="0" smtClean="0">
                <a:solidFill>
                  <a:srgbClr val="C00000"/>
                </a:solidFill>
              </a:rPr>
              <a:t/>
            </a:r>
            <a:br>
              <a:rPr lang="cs-CZ" sz="2200" b="1" spc="-1" dirty="0" smtClean="0">
                <a:solidFill>
                  <a:srgbClr val="C00000"/>
                </a:solidFill>
              </a:rPr>
            </a:br>
            <a:r>
              <a:rPr lang="cs-CZ" sz="2200" b="1" spc="-1" dirty="0" smtClean="0">
                <a:solidFill>
                  <a:srgbClr val="C00000"/>
                </a:solidFill>
              </a:rPr>
              <a:t>předchozí </a:t>
            </a:r>
            <a:r>
              <a:rPr lang="cs-CZ" sz="2200" b="1" spc="-1" dirty="0">
                <a:solidFill>
                  <a:srgbClr val="C00000"/>
                </a:solidFill>
              </a:rPr>
              <a:t>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  <a:endParaRPr lang="cs-CZ" sz="2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koná pohovor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do každého oboru vzdělání s maturitní zkouškou, do kterého se přihlásil, a koná jej do každého oboru pouze jednou (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en-US" sz="2775" dirty="0"/>
              <a:t/>
            </a:r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</a:t>
            </a: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1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80 </a:t>
            </a:r>
            <a:r>
              <a:rPr lang="cs-CZ" sz="2000" dirty="0"/>
              <a:t>% </a:t>
            </a:r>
            <a:r>
              <a:rPr lang="cs-CZ" sz="2000" dirty="0" smtClean="0"/>
              <a:t>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6 </a:t>
            </a:r>
            <a:r>
              <a:rPr lang="cs-CZ" sz="2000" dirty="0"/>
              <a:t>% </a:t>
            </a:r>
            <a:r>
              <a:rPr lang="cs-CZ" sz="2000" dirty="0" smtClean="0"/>
              <a:t>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14 </a:t>
            </a:r>
            <a:r>
              <a:rPr lang="cs-CZ" sz="2000" dirty="0"/>
              <a:t>% </a:t>
            </a:r>
            <a:r>
              <a:rPr lang="cs-CZ" sz="2000" dirty="0" smtClean="0"/>
              <a:t>papírově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</a:t>
            </a:r>
            <a:r>
              <a:rPr lang="cs-CZ" sz="2000" dirty="0" smtClean="0"/>
              <a:t>z</a:t>
            </a:r>
            <a:r>
              <a:rPr lang="cs-CZ" sz="2000" dirty="0"/>
              <a:t> Pardubického </a:t>
            </a:r>
            <a:r>
              <a:rPr lang="cs-CZ" sz="2000" dirty="0" smtClean="0"/>
              <a:t>kraje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Královéhradeckého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r>
              <a:rPr lang="cs-CZ" sz="2000" dirty="0"/>
              <a:t>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</a:t>
            </a:r>
            <a:r>
              <a:rPr lang="cs-CZ" sz="2000" dirty="0" smtClean="0"/>
              <a:t>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</a:t>
            </a:r>
            <a:r>
              <a:rPr lang="cs-CZ" sz="2000" dirty="0" smtClean="0"/>
              <a:t>Jihomoravského</a:t>
            </a:r>
            <a:r>
              <a:rPr lang="cs-CZ" sz="2000" dirty="0"/>
              <a:t> kraje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1,9 </a:t>
            </a:r>
            <a:r>
              <a:rPr lang="cs-CZ" sz="2000" dirty="0"/>
              <a:t>% z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</a:t>
            </a:r>
            <a:r>
              <a:rPr lang="cs-CZ" sz="2000" dirty="0" smtClean="0"/>
              <a:t>kraje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do </a:t>
            </a:r>
            <a:r>
              <a:rPr lang="cs-CZ" sz="2000" dirty="0"/>
              <a:t>středních škol</a:t>
            </a:r>
            <a:r>
              <a:rPr lang="cs-CZ" sz="2000" dirty="0" smtClean="0"/>
              <a:t> </a:t>
            </a:r>
            <a:r>
              <a:rPr lang="cs-CZ" sz="2000" dirty="0"/>
              <a:t>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  <a:endParaRPr lang="cs-CZ" sz="2000" dirty="0" smtClean="0"/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 </a:t>
            </a:r>
            <a:r>
              <a:rPr lang="cs-CZ" sz="2000" dirty="0"/>
              <a:t>039 s bydlištěm </a:t>
            </a:r>
            <a:r>
              <a:rPr lang="cs-CZ" sz="2000" dirty="0" smtClean="0"/>
              <a:t>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502 </a:t>
            </a:r>
            <a:r>
              <a:rPr lang="cs-CZ" sz="2000" dirty="0"/>
              <a:t>s bydlištěm v </a:t>
            </a:r>
            <a:r>
              <a:rPr lang="cs-CZ" sz="2000" dirty="0" smtClean="0"/>
              <a:t>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259 </a:t>
            </a:r>
            <a:r>
              <a:rPr lang="cs-CZ" sz="2000" dirty="0"/>
              <a:t>s bydlištěm </a:t>
            </a:r>
            <a:r>
              <a:rPr lang="cs-CZ" sz="2000" dirty="0" smtClean="0"/>
              <a:t>ve Středočeském kraji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 smtClean="0"/>
              <a:t>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</a:t>
            </a:r>
            <a:r>
              <a:rPr lang="cs-CZ" sz="2000" b="1" dirty="0" smtClean="0"/>
              <a:t>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C00000"/>
                </a:solidFill>
              </a:rPr>
              <a:t>67,1 %</a:t>
            </a:r>
            <a:r>
              <a:rPr lang="cs-CZ" sz="2000" b="1" dirty="0" smtClean="0"/>
              <a:t> uchazečů </a:t>
            </a:r>
            <a:r>
              <a:rPr lang="cs-CZ" sz="2000" dirty="0" smtClean="0"/>
              <a:t>o SŠ v Pardubickém kraji bylo přijato </a:t>
            </a:r>
            <a:r>
              <a:rPr lang="cs-CZ" sz="2000" b="1" dirty="0" smtClean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prioritě</a:t>
            </a:r>
            <a:endParaRPr lang="cs-CZ" sz="2000" b="1" dirty="0">
              <a:solidFill>
                <a:srgbClr val="C00000"/>
              </a:solidFill>
            </a:endParaRP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 smtClean="0">
                <a:solidFill>
                  <a:srgbClr val="C00000"/>
                </a:solidFill>
              </a:rPr>
              <a:t>nebylo přijato </a:t>
            </a:r>
            <a:r>
              <a:rPr lang="cs-CZ" sz="2000" dirty="0" smtClean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</a:t>
                      </a:r>
                      <a:r>
                        <a:rPr lang="cs-CZ" sz="1800" dirty="0" smtClean="0">
                          <a:effectLst/>
                        </a:rPr>
                        <a:t>dosaženého</a:t>
                      </a:r>
                      <a:endParaRPr lang="cs-CZ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z </a:t>
                      </a:r>
                      <a:r>
                        <a:rPr lang="cs-CZ" sz="1800" dirty="0">
                          <a:effectLst/>
                        </a:rPr>
                        <a:t>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</a:t>
            </a:r>
            <a:r>
              <a:rPr lang="cs-CZ" sz="2000" dirty="0" smtClean="0"/>
              <a:t>vyhlásilo </a:t>
            </a:r>
            <a:r>
              <a:rPr lang="cs-CZ" sz="2000" dirty="0"/>
              <a:t>přijímací řízení na</a:t>
            </a:r>
            <a:r>
              <a:rPr lang="cs-CZ" sz="2000" b="1" dirty="0"/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401 </a:t>
            </a:r>
            <a:r>
              <a:rPr lang="cs-CZ" sz="2000" b="1" dirty="0">
                <a:solidFill>
                  <a:srgbClr val="C00000"/>
                </a:solidFill>
              </a:rPr>
              <a:t>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</a:t>
            </a:r>
            <a:r>
              <a:rPr lang="cs-CZ" sz="2000" dirty="0" smtClean="0"/>
              <a:t>ve středních školách </a:t>
            </a:r>
            <a:r>
              <a:rPr lang="cs-CZ" sz="2000" dirty="0"/>
              <a:t>v </a:t>
            </a:r>
            <a:r>
              <a:rPr lang="cs-CZ" sz="2000" dirty="0" smtClean="0"/>
              <a:t>Pardubickém </a:t>
            </a:r>
            <a:r>
              <a:rPr lang="cs-CZ" sz="2000" dirty="0"/>
              <a:t>kraji</a:t>
            </a:r>
            <a:r>
              <a:rPr lang="cs-CZ" sz="2000" dirty="0" smtClean="0"/>
              <a:t> </a:t>
            </a:r>
            <a:r>
              <a:rPr lang="cs-CZ" sz="2000" dirty="0"/>
              <a:t>bylo podáno </a:t>
            </a:r>
            <a:r>
              <a:rPr lang="cs-CZ" sz="2000" b="1" dirty="0" smtClean="0"/>
              <a:t>1</a:t>
            </a:r>
            <a:r>
              <a:rPr lang="cs-CZ" b="1" dirty="0"/>
              <a:t> </a:t>
            </a:r>
            <a:r>
              <a:rPr lang="cs-CZ" sz="2000" b="1" dirty="0" smtClean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 smtClean="0"/>
              <a:t>74,6 </a:t>
            </a:r>
            <a:r>
              <a:rPr lang="cs-CZ" sz="2000" b="1" dirty="0"/>
              <a:t>% přihlášek</a:t>
            </a:r>
            <a:r>
              <a:rPr lang="cs-CZ" sz="2000" dirty="0"/>
              <a:t> podali </a:t>
            </a:r>
            <a:r>
              <a:rPr lang="cs-CZ" sz="2000" b="1" dirty="0" smtClean="0"/>
              <a:t>uchazeči </a:t>
            </a:r>
            <a:r>
              <a:rPr lang="cs-CZ" sz="2000" b="1" dirty="0"/>
              <a:t>z </a:t>
            </a:r>
            <a:r>
              <a:rPr lang="cs-CZ" sz="2000" b="1" dirty="0" smtClean="0"/>
              <a:t>Pardubického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10,7 </a:t>
            </a:r>
            <a:r>
              <a:rPr lang="cs-CZ" sz="2000" dirty="0"/>
              <a:t>% uchazeči</a:t>
            </a:r>
            <a:r>
              <a:rPr lang="cs-CZ" sz="2000" dirty="0" smtClean="0"/>
              <a:t> </a:t>
            </a:r>
            <a:r>
              <a:rPr lang="cs-CZ" sz="2000" dirty="0"/>
              <a:t>z </a:t>
            </a:r>
            <a:r>
              <a:rPr lang="cs-CZ" sz="2000" dirty="0" smtClean="0"/>
              <a:t>Královéhradeckého</a:t>
            </a:r>
            <a:r>
              <a:rPr lang="cs-CZ" sz="2000" b="1" dirty="0"/>
              <a:t> </a:t>
            </a:r>
            <a:r>
              <a:rPr lang="cs-CZ" sz="2000" dirty="0"/>
              <a:t>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3,4 </a:t>
            </a:r>
            <a:r>
              <a:rPr lang="cs-CZ" sz="2000" dirty="0"/>
              <a:t>% uchazeči </a:t>
            </a:r>
            <a:r>
              <a:rPr lang="cs-CZ" sz="2000" dirty="0" smtClean="0"/>
              <a:t>ze 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2,6 </a:t>
            </a:r>
            <a:r>
              <a:rPr lang="cs-CZ" sz="2000" dirty="0"/>
              <a:t>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Jihomoravského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 </a:t>
            </a:r>
            <a:r>
              <a:rPr lang="cs-CZ" sz="2000" dirty="0"/>
              <a:t>% uchazeči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endParaRPr lang="cs-CZ" sz="2000" dirty="0" smtClean="0"/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</a:t>
            </a:r>
            <a:r>
              <a:rPr lang="cs-CZ" sz="2000" dirty="0"/>
              <a:t> 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Prahy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</a:t>
            </a:r>
            <a:r>
              <a:rPr lang="cs-CZ" sz="2000" dirty="0" smtClean="0"/>
              <a:t>kraje</a:t>
            </a:r>
            <a:endParaRPr lang="cs-CZ" sz="2000" b="1" dirty="0" smtClean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119 </a:t>
            </a:r>
            <a:r>
              <a:rPr lang="cs-CZ" sz="2000" b="1" dirty="0"/>
              <a:t>uchazečů </a:t>
            </a:r>
            <a:r>
              <a:rPr lang="cs-CZ" sz="2000" b="1" dirty="0" smtClean="0"/>
              <a:t>z</a:t>
            </a:r>
            <a:r>
              <a:rPr lang="cs-CZ" sz="2000" dirty="0" smtClean="0"/>
              <a:t> 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 smtClean="0">
                <a:solidFill>
                  <a:srgbClr val="C00000"/>
                </a:solidFill>
              </a:rPr>
              <a:t>5 </a:t>
            </a:r>
            <a:r>
              <a:rPr lang="cs-CZ" sz="2000" b="1" dirty="0">
                <a:solidFill>
                  <a:srgbClr val="C00000"/>
                </a:solidFill>
              </a:rPr>
              <a:t>žáků 9. ročníků ZŠ </a:t>
            </a:r>
            <a:r>
              <a:rPr lang="cs-CZ" sz="2000" dirty="0"/>
              <a:t>s bydlištěm </a:t>
            </a:r>
            <a:r>
              <a:rPr lang="cs-CZ" sz="2000" dirty="0" smtClean="0"/>
              <a:t>v</a:t>
            </a:r>
            <a:r>
              <a:rPr lang="cs-CZ" sz="2000" dirty="0"/>
              <a:t> Pardubickém kraji</a:t>
            </a:r>
            <a:r>
              <a:rPr lang="cs-CZ" sz="2000" dirty="0" smtClean="0"/>
              <a:t> 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1827</Words>
  <Application>Microsoft Office PowerPoint</Application>
  <PresentationFormat>Předvádění na obrazovce (4:3)</PresentationFormat>
  <Paragraphs>338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Martina Ježková</cp:lastModifiedBy>
  <cp:revision>298</cp:revision>
  <cp:lastPrinted>2024-10-15T12:25:39Z</cp:lastPrinted>
  <dcterms:created xsi:type="dcterms:W3CDTF">2017-03-06T15:56:02Z</dcterms:created>
  <dcterms:modified xsi:type="dcterms:W3CDTF">2024-11-11T10:56:08Z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