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8" r:id="rId4"/>
    <p:sldMasterId id="2147483711" r:id="rId5"/>
    <p:sldMasterId id="2147483724" r:id="rId6"/>
    <p:sldMasterId id="2147483737" r:id="rId7"/>
    <p:sldMasterId id="2147483750" r:id="rId8"/>
  </p:sldMasterIdLst>
  <p:notesMasterIdLst>
    <p:notesMasterId r:id="rId17"/>
  </p:notesMasterIdLst>
  <p:handoutMasterIdLst>
    <p:handoutMasterId r:id="rId18"/>
  </p:handoutMasterIdLst>
  <p:sldIdLst>
    <p:sldId id="260" r:id="rId9"/>
    <p:sldId id="259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9971088" cy="6845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47978" y="3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/>
          <a:lstStyle>
            <a:lvl1pPr algn="r">
              <a:defRPr sz="1300"/>
            </a:lvl1pPr>
          </a:lstStyle>
          <a:p>
            <a:fld id="{3972DBAE-28C8-4B83-BFB4-A4F255E80BAD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501848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47978" y="6501848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 anchor="b"/>
          <a:lstStyle>
            <a:lvl1pPr algn="r">
              <a:defRPr sz="1300"/>
            </a:lvl1pPr>
          </a:lstStyle>
          <a:p>
            <a:fld id="{BD74B35A-12FB-4AEE-95D4-2286AEED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930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47978" y="3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/>
          <a:lstStyle>
            <a:lvl1pPr algn="r">
              <a:defRPr sz="1300"/>
            </a:lvl1pPr>
          </a:lstStyle>
          <a:p>
            <a:fld id="{1C6F458B-F67E-4D8C-BDDD-2EC4B94C5867}" type="datetimeFigureOut">
              <a:rPr lang="cs-CZ" smtClean="0"/>
              <a:t>12.02.2019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30525" y="855663"/>
            <a:ext cx="4110038" cy="2311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141" tIns="49570" rIns="99141" bIns="4957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7109" y="3294302"/>
            <a:ext cx="7976870" cy="2695338"/>
          </a:xfrm>
          <a:prstGeom prst="rect">
            <a:avLst/>
          </a:prstGeom>
        </p:spPr>
        <p:txBody>
          <a:bodyPr vert="horz" lIns="99141" tIns="49570" rIns="99141" bIns="4957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501848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47978" y="6501848"/>
            <a:ext cx="4320805" cy="343453"/>
          </a:xfrm>
          <a:prstGeom prst="rect">
            <a:avLst/>
          </a:prstGeom>
        </p:spPr>
        <p:txBody>
          <a:bodyPr vert="horz" lIns="99141" tIns="49570" rIns="99141" bIns="49570" rtlCol="0" anchor="b"/>
          <a:lstStyle>
            <a:lvl1pPr algn="r">
              <a:defRPr sz="1300"/>
            </a:lvl1pPr>
          </a:lstStyle>
          <a:p>
            <a:fld id="{6CF9B9BC-AA0C-447C-8896-EFC34BA79A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192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fld id="{745B2A17-0600-49E9-866F-92B3EC3EE296}" type="slidenum">
              <a:rPr>
                <a:solidFill>
                  <a:prstClr val="black"/>
                </a:solidFill>
              </a:rPr>
              <a:pPr/>
              <a:t>1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827338" y="608013"/>
            <a:ext cx="5335587" cy="30003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8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fld id="{06D04880-239F-41BE-9525-D01573E0241B}" type="slidenum">
              <a:rPr>
                <a:solidFill>
                  <a:prstClr val="black"/>
                </a:solidFill>
              </a:rPr>
              <a:pPr/>
              <a:t>2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825750" y="608013"/>
            <a:ext cx="5335588" cy="30003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510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fld id="{1651E2D5-49EB-49C3-AA89-6319638A6B8D}" type="slidenum">
              <a:rPr>
                <a:solidFill>
                  <a:prstClr val="black"/>
                </a:solidFill>
              </a:rPr>
              <a:pPr/>
              <a:t>3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827338" y="608013"/>
            <a:ext cx="5335587" cy="30003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72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fld id="{BC85605B-0597-41AC-88DE-4C20F6A7917C}" type="slidenum">
              <a:rPr>
                <a:solidFill>
                  <a:prstClr val="black"/>
                </a:solidFill>
              </a:rPr>
              <a:pPr/>
              <a:t>4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825750" y="608013"/>
            <a:ext cx="5335588" cy="30003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947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fld id="{C3F49015-E998-40BC-9505-B9B99BB2B86F}" type="slidenum">
              <a:rPr>
                <a:solidFill>
                  <a:prstClr val="black"/>
                </a:solidFill>
              </a:rPr>
              <a:pPr/>
              <a:t>6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825750" y="608013"/>
            <a:ext cx="5335588" cy="30003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802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fld id="{873AC948-A96E-49E6-83F8-5234C9D7094E}" type="slidenum">
              <a:rPr>
                <a:solidFill>
                  <a:prstClr val="black"/>
                </a:solidFill>
              </a:rPr>
              <a:pPr/>
              <a:t>7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825750" y="608013"/>
            <a:ext cx="5335588" cy="30003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9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9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3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680" y="273629"/>
            <a:ext cx="2741760" cy="58570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6719" cy="585709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74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5402" y="326586"/>
            <a:ext cx="11318699" cy="81515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35402" y="-368388"/>
            <a:ext cx="628284" cy="454835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6057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7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02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2389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35841" y="1795869"/>
            <a:ext cx="59519" cy="21890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680" y="1795869"/>
            <a:ext cx="61440" cy="21890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9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55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43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505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07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9326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6365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00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26081" y="326915"/>
            <a:ext cx="2828159" cy="168785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35841" y="326915"/>
            <a:ext cx="8305920" cy="168785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46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96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7200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3279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6241" y="1604329"/>
            <a:ext cx="5395200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06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5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97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7287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37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890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6524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92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680" y="273629"/>
            <a:ext cx="2741760" cy="58570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6719" cy="585709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0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5402" y="326586"/>
            <a:ext cx="11318699" cy="81515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35402" y="-368388"/>
            <a:ext cx="628284" cy="454835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49325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74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1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8899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3279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6241" y="1604329"/>
            <a:ext cx="5395200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78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3279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6241" y="1604329"/>
            <a:ext cx="5395200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81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63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370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1088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0830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56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680" y="273629"/>
            <a:ext cx="2741760" cy="58570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6719" cy="585709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5402" y="326586"/>
            <a:ext cx="11318699" cy="81515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35402" y="-368388"/>
            <a:ext cx="628284" cy="454835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6958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79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9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34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2349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3279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6241" y="1604329"/>
            <a:ext cx="5395200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9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1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30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20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3046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2849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96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680" y="273629"/>
            <a:ext cx="2741760" cy="58570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6719" cy="585709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0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5402" y="326586"/>
            <a:ext cx="11318699" cy="81515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35402" y="-368388"/>
            <a:ext cx="628284" cy="454835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610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58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30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2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0979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3279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6241" y="1604329"/>
            <a:ext cx="5395200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0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77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26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290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0587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3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35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680" y="273629"/>
            <a:ext cx="2741760" cy="58570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6719" cy="585709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47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5402" y="326586"/>
            <a:ext cx="11318699" cy="81515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35402" y="-368388"/>
            <a:ext cx="628284" cy="454835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63715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41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77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57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3279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6241" y="1604329"/>
            <a:ext cx="5395200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79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46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753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2904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0327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16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680" y="273629"/>
            <a:ext cx="2741760" cy="58570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6719" cy="585709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64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5402" y="326586"/>
            <a:ext cx="11318699" cy="81515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35402" y="-368388"/>
            <a:ext cx="628284" cy="454835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27185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52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59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2844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93279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6241" y="1604329"/>
            <a:ext cx="5395200" cy="452639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0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8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82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6830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23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894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2247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09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680" y="273629"/>
            <a:ext cx="2741760" cy="585709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6719" cy="585709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53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5402" y="326586"/>
            <a:ext cx="11318699" cy="81515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35402" y="-368388"/>
            <a:ext cx="628284" cy="454835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k-SK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721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nadpis 5"/>
          <p:cNvSpPr txBox="1">
            <a:spLocks noGrp="1"/>
          </p:cNvSpPr>
          <p:nvPr>
            <p:ph type="title"/>
          </p:nvPr>
        </p:nvSpPr>
        <p:spPr>
          <a:xfrm>
            <a:off x="609561" y="273352"/>
            <a:ext cx="10972120" cy="114468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cs-CZ"/>
          </a:p>
        </p:txBody>
      </p:sp>
      <p:sp>
        <p:nvSpPr>
          <p:cNvPr id="7" name="Zástupný symbol pro text 6"/>
          <p:cNvSpPr txBox="1">
            <a:spLocks noGrp="1"/>
          </p:cNvSpPr>
          <p:nvPr>
            <p:ph type="body" idx="1"/>
          </p:nvPr>
        </p:nvSpPr>
        <p:spPr>
          <a:xfrm>
            <a:off x="609561" y="1604515"/>
            <a:ext cx="10972120" cy="452582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87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cs-CZ" sz="163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286"/>
        </a:spcAft>
        <a:tabLst/>
        <a:defRPr lang="cs-CZ" sz="254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622158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PlaceHolder 1"/>
          <p:cNvSpPr txBox="1">
            <a:spLocks noGrp="1"/>
          </p:cNvSpPr>
          <p:nvPr>
            <p:ph type="title"/>
          </p:nvPr>
        </p:nvSpPr>
        <p:spPr>
          <a:xfrm>
            <a:off x="435402" y="326586"/>
            <a:ext cx="11318264" cy="81483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>
            <a:noAutofit/>
          </a:bodyPr>
          <a:lstStyle/>
          <a:p>
            <a:pPr lvl="0"/>
            <a:r>
              <a:rPr lang="cs-CZ"/>
              <a:t>Klepněte pro úpravu formátu titulního textu</a:t>
            </a:r>
          </a:p>
        </p:txBody>
      </p:sp>
      <p:sp>
        <p:nvSpPr>
          <p:cNvPr id="7" name="PlaceHolder 2"/>
          <p:cNvSpPr txBox="1">
            <a:spLocks noGrp="1"/>
          </p:cNvSpPr>
          <p:nvPr>
            <p:ph type="body" idx="1"/>
          </p:nvPr>
        </p:nvSpPr>
        <p:spPr>
          <a:xfrm>
            <a:off x="435402" y="1796220"/>
            <a:ext cx="306087" cy="21848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>
            <a:noAutofit/>
          </a:bodyPr>
          <a:lstStyle/>
          <a:p>
            <a:pPr lvl="0"/>
            <a:r>
              <a:rPr lang="cs-CZ"/>
              <a:t>Klepněte pro úpravu formátu textu osnovy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 osnovy</a:t>
            </a:r>
          </a:p>
          <a:p>
            <a:pPr lvl="4"/>
            <a:r>
              <a:rPr lang="cs-CZ"/>
              <a:t>Pátá úroveň osnovy</a:t>
            </a:r>
          </a:p>
          <a:p>
            <a:pPr lvl="5"/>
            <a:r>
              <a:rPr lang="cs-CZ"/>
              <a:t>Šestá úroveň</a:t>
            </a:r>
          </a:p>
          <a:p>
            <a:pPr lvl="6"/>
            <a:r>
              <a:rPr lang="cs-CZ"/>
              <a:t>Sedmá úroveň</a:t>
            </a:r>
          </a:p>
          <a:p>
            <a:pPr lvl="7"/>
            <a:r>
              <a:rPr lang="cs-CZ"/>
              <a:t>Osmá úroveň textu</a:t>
            </a:r>
          </a:p>
          <a:p>
            <a:pPr lvl="8"/>
            <a:r>
              <a:rPr lang="cs-CZ"/>
              <a:t>Devátá úroveň</a:t>
            </a:r>
          </a:p>
        </p:txBody>
      </p:sp>
      <p:sp>
        <p:nvSpPr>
          <p:cNvPr id="8" name="PlaceHolder 3"/>
          <p:cNvSpPr txBox="1">
            <a:spLocks noGrp="1"/>
          </p:cNvSpPr>
          <p:nvPr>
            <p:ph type="body" sz="quarter" idx="4294967295"/>
          </p:nvPr>
        </p:nvSpPr>
        <p:spPr>
          <a:xfrm>
            <a:off x="757599" y="1796220"/>
            <a:ext cx="306087" cy="21848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>
            <a:noAutofit/>
          </a:bodyPr>
          <a:lstStyle/>
          <a:p>
            <a:pPr lvl="0"/>
            <a:r>
              <a:rPr lang="cs-CZ"/>
              <a:t>Klepněte pro úpravu formátu textu osnovy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 osnovy</a:t>
            </a:r>
          </a:p>
          <a:p>
            <a:pPr lvl="4"/>
            <a:r>
              <a:rPr lang="cs-CZ"/>
              <a:t>Pátá úroveň osnovy</a:t>
            </a:r>
          </a:p>
          <a:p>
            <a:pPr lvl="5"/>
            <a:r>
              <a:rPr lang="cs-CZ"/>
              <a:t>Šestá úroveň</a:t>
            </a:r>
          </a:p>
          <a:p>
            <a:pPr lvl="6"/>
            <a:r>
              <a:rPr lang="cs-CZ"/>
              <a:t>Sedmá úroveň</a:t>
            </a:r>
          </a:p>
          <a:p>
            <a:pPr lvl="7"/>
            <a:r>
              <a:rPr lang="cs-CZ"/>
              <a:t>Osmá úroveň textu</a:t>
            </a:r>
          </a:p>
          <a:p>
            <a:pPr lvl="8"/>
            <a:r>
              <a:rPr lang="cs-CZ"/>
              <a:t>Devátá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7504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992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marL="0" marR="0" lvl="0" indent="0" algn="l" rtl="0" hangingPunct="1">
        <a:lnSpc>
          <a:spcPct val="90000"/>
        </a:lnSpc>
        <a:spcBef>
          <a:spcPts val="908"/>
        </a:spcBef>
        <a:spcAft>
          <a:spcPts val="1286"/>
        </a:spcAft>
        <a:buNone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0" marR="0" lvl="1" indent="0" algn="l" rtl="0" hangingPunct="1">
        <a:lnSpc>
          <a:spcPct val="90000"/>
        </a:lnSpc>
        <a:spcBef>
          <a:spcPts val="908"/>
        </a:spcBef>
        <a:spcAft>
          <a:spcPts val="1029"/>
        </a:spcAft>
        <a:buSzPct val="75000"/>
        <a:buFont typeface="StarSymbol"/>
        <a:buChar char="–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2pPr>
      <a:lvl3pPr marL="0" marR="0" lvl="2" indent="0" algn="l" rtl="0" hangingPunct="1">
        <a:lnSpc>
          <a:spcPct val="90000"/>
        </a:lnSpc>
        <a:spcBef>
          <a:spcPts val="908"/>
        </a:spcBef>
        <a:spcAft>
          <a:spcPts val="771"/>
        </a:spcAft>
        <a:buSzPct val="45000"/>
        <a:buFont typeface="StarSymbol"/>
        <a:buChar char="●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3pPr>
      <a:lvl4pPr marL="0" marR="0" lvl="3" indent="0" algn="l" rtl="0" hangingPunct="1">
        <a:lnSpc>
          <a:spcPct val="90000"/>
        </a:lnSpc>
        <a:spcBef>
          <a:spcPts val="908"/>
        </a:spcBef>
        <a:spcAft>
          <a:spcPts val="514"/>
        </a:spcAft>
        <a:buSzPct val="75000"/>
        <a:buFont typeface="StarSymbol"/>
        <a:buChar char="–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4pPr>
      <a:lvl5pPr marL="0" marR="0" lvl="4" indent="0" algn="l" rtl="0" hangingPunct="1">
        <a:lnSpc>
          <a:spcPct val="90000"/>
        </a:lnSpc>
        <a:spcBef>
          <a:spcPts val="908"/>
        </a:spcBef>
        <a:spcAft>
          <a:spcPts val="257"/>
        </a:spcAft>
        <a:buSzPct val="45000"/>
        <a:buFont typeface="StarSymbol"/>
        <a:buChar char="●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5pPr>
      <a:lvl6pPr marL="0" marR="0" lvl="5" indent="0" algn="l" rtl="0" hangingPunct="1">
        <a:lnSpc>
          <a:spcPct val="90000"/>
        </a:lnSpc>
        <a:spcBef>
          <a:spcPts val="908"/>
        </a:spcBef>
        <a:spcAft>
          <a:spcPts val="257"/>
        </a:spcAft>
        <a:buSzPct val="45000"/>
        <a:buFont typeface="StarSymbol"/>
        <a:buChar char="●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6pPr>
      <a:lvl7pPr marL="0" marR="0" lvl="6" indent="0" algn="l" rtl="0" hangingPunct="1">
        <a:lnSpc>
          <a:spcPct val="90000"/>
        </a:lnSpc>
        <a:spcBef>
          <a:spcPts val="908"/>
        </a:spcBef>
        <a:spcAft>
          <a:spcPts val="257"/>
        </a:spcAft>
        <a:buSzPct val="45000"/>
        <a:buFont typeface="StarSymbol"/>
        <a:buChar char="●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7pPr>
      <a:lvl8pPr marL="0" marR="0" lvl="7" indent="0" algn="l" rtl="0" hangingPunct="1">
        <a:lnSpc>
          <a:spcPct val="90000"/>
        </a:lnSpc>
        <a:spcBef>
          <a:spcPts val="908"/>
        </a:spcBef>
        <a:spcAft>
          <a:spcPts val="257"/>
        </a:spcAft>
        <a:buSzPct val="45000"/>
        <a:buFont typeface="StarSymbol"/>
        <a:buChar char="●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8pPr>
      <a:lvl9pPr marL="0" marR="0" lvl="8" indent="0" algn="l" rtl="0" hangingPunct="1">
        <a:lnSpc>
          <a:spcPct val="90000"/>
        </a:lnSpc>
        <a:spcBef>
          <a:spcPts val="908"/>
        </a:spcBef>
        <a:spcAft>
          <a:spcPts val="257"/>
        </a:spcAft>
        <a:buSzPct val="45000"/>
        <a:buFont typeface="StarSymbol"/>
        <a:buChar char="●"/>
        <a:tabLst/>
        <a:defRPr lang="cs-CZ" sz="290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nadpis 5"/>
          <p:cNvSpPr txBox="1">
            <a:spLocks noGrp="1"/>
          </p:cNvSpPr>
          <p:nvPr>
            <p:ph type="title"/>
          </p:nvPr>
        </p:nvSpPr>
        <p:spPr>
          <a:xfrm>
            <a:off x="609561" y="273352"/>
            <a:ext cx="10972120" cy="114468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cs-CZ"/>
          </a:p>
        </p:txBody>
      </p:sp>
      <p:sp>
        <p:nvSpPr>
          <p:cNvPr id="7" name="Zástupný symbol pro text 6"/>
          <p:cNvSpPr txBox="1">
            <a:spLocks noGrp="1"/>
          </p:cNvSpPr>
          <p:nvPr>
            <p:ph type="body" idx="1"/>
          </p:nvPr>
        </p:nvSpPr>
        <p:spPr>
          <a:xfrm>
            <a:off x="609561" y="1604515"/>
            <a:ext cx="10972120" cy="452582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3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cs-CZ" sz="163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286"/>
        </a:spcAft>
        <a:tabLst/>
        <a:defRPr lang="cs-CZ" sz="254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622158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nadpis 5"/>
          <p:cNvSpPr txBox="1">
            <a:spLocks noGrp="1"/>
          </p:cNvSpPr>
          <p:nvPr>
            <p:ph type="title"/>
          </p:nvPr>
        </p:nvSpPr>
        <p:spPr>
          <a:xfrm>
            <a:off x="609561" y="273352"/>
            <a:ext cx="10972120" cy="114468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cs-CZ"/>
          </a:p>
        </p:txBody>
      </p:sp>
      <p:sp>
        <p:nvSpPr>
          <p:cNvPr id="7" name="Zástupný symbol pro text 6"/>
          <p:cNvSpPr txBox="1">
            <a:spLocks noGrp="1"/>
          </p:cNvSpPr>
          <p:nvPr>
            <p:ph type="body" idx="1"/>
          </p:nvPr>
        </p:nvSpPr>
        <p:spPr>
          <a:xfrm>
            <a:off x="609561" y="1604515"/>
            <a:ext cx="10972120" cy="452582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42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cs-CZ" sz="163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286"/>
        </a:spcAft>
        <a:tabLst/>
        <a:defRPr lang="cs-CZ" sz="254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622158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nadpis 5"/>
          <p:cNvSpPr txBox="1">
            <a:spLocks noGrp="1"/>
          </p:cNvSpPr>
          <p:nvPr>
            <p:ph type="title"/>
          </p:nvPr>
        </p:nvSpPr>
        <p:spPr>
          <a:xfrm>
            <a:off x="609561" y="273352"/>
            <a:ext cx="10972120" cy="114468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cs-CZ"/>
          </a:p>
        </p:txBody>
      </p:sp>
      <p:sp>
        <p:nvSpPr>
          <p:cNvPr id="7" name="Zástupný symbol pro text 6"/>
          <p:cNvSpPr txBox="1">
            <a:spLocks noGrp="1"/>
          </p:cNvSpPr>
          <p:nvPr>
            <p:ph type="body" idx="1"/>
          </p:nvPr>
        </p:nvSpPr>
        <p:spPr>
          <a:xfrm>
            <a:off x="609561" y="1604515"/>
            <a:ext cx="10972120" cy="452582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3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cs-CZ" sz="163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286"/>
        </a:spcAft>
        <a:tabLst/>
        <a:defRPr lang="cs-CZ" sz="254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622158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nadpis 5"/>
          <p:cNvSpPr txBox="1">
            <a:spLocks noGrp="1"/>
          </p:cNvSpPr>
          <p:nvPr>
            <p:ph type="title"/>
          </p:nvPr>
        </p:nvSpPr>
        <p:spPr>
          <a:xfrm>
            <a:off x="609561" y="273352"/>
            <a:ext cx="10972120" cy="114468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cs-CZ"/>
          </a:p>
        </p:txBody>
      </p:sp>
      <p:sp>
        <p:nvSpPr>
          <p:cNvPr id="7" name="Zástupný symbol pro text 6"/>
          <p:cNvSpPr txBox="1">
            <a:spLocks noGrp="1"/>
          </p:cNvSpPr>
          <p:nvPr>
            <p:ph type="body" idx="1"/>
          </p:nvPr>
        </p:nvSpPr>
        <p:spPr>
          <a:xfrm>
            <a:off x="609561" y="1604515"/>
            <a:ext cx="10972120" cy="452582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69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cs-CZ" sz="163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286"/>
        </a:spcAft>
        <a:tabLst/>
        <a:defRPr lang="cs-CZ" sz="254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622158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nadpis 5"/>
          <p:cNvSpPr txBox="1">
            <a:spLocks noGrp="1"/>
          </p:cNvSpPr>
          <p:nvPr>
            <p:ph type="title"/>
          </p:nvPr>
        </p:nvSpPr>
        <p:spPr>
          <a:xfrm>
            <a:off x="609561" y="273352"/>
            <a:ext cx="10972120" cy="114468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cs-CZ"/>
          </a:p>
        </p:txBody>
      </p:sp>
      <p:sp>
        <p:nvSpPr>
          <p:cNvPr id="7" name="Zástupný symbol pro text 6"/>
          <p:cNvSpPr txBox="1">
            <a:spLocks noGrp="1"/>
          </p:cNvSpPr>
          <p:nvPr>
            <p:ph type="body" idx="1"/>
          </p:nvPr>
        </p:nvSpPr>
        <p:spPr>
          <a:xfrm>
            <a:off x="609561" y="1604515"/>
            <a:ext cx="10972120" cy="452582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1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cs-CZ" sz="163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286"/>
        </a:spcAft>
        <a:tabLst/>
        <a:defRPr lang="cs-CZ" sz="254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622158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163293"/>
            <a:ext cx="11753666" cy="11414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9143433" y="6205124"/>
            <a:ext cx="3045634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74C3C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1088505" y="6205124"/>
            <a:ext cx="7835050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DC3C7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17701" y="6205124"/>
            <a:ext cx="650925" cy="4882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44336"/>
          </a:solidFill>
          <a:ln>
            <a:noFill/>
            <a:prstDash val="solid"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nadpis 5"/>
          <p:cNvSpPr txBox="1">
            <a:spLocks noGrp="1"/>
          </p:cNvSpPr>
          <p:nvPr>
            <p:ph type="title"/>
          </p:nvPr>
        </p:nvSpPr>
        <p:spPr>
          <a:xfrm>
            <a:off x="609561" y="273352"/>
            <a:ext cx="10972120" cy="114468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cs-CZ"/>
          </a:p>
        </p:txBody>
      </p:sp>
      <p:sp>
        <p:nvSpPr>
          <p:cNvPr id="7" name="Zástupný symbol pro text 6"/>
          <p:cNvSpPr txBox="1">
            <a:spLocks noGrp="1"/>
          </p:cNvSpPr>
          <p:nvPr>
            <p:ph type="body" idx="1"/>
          </p:nvPr>
        </p:nvSpPr>
        <p:spPr>
          <a:xfrm>
            <a:off x="609561" y="1604515"/>
            <a:ext cx="10972120" cy="452582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67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cs-CZ" sz="1633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286"/>
        </a:spcAft>
        <a:tabLst/>
        <a:defRPr lang="cs-CZ" sz="2540" b="0" i="0" u="none" strike="noStrike" kern="1200" spc="0">
          <a:ln>
            <a:noFill/>
          </a:ln>
          <a:solidFill>
            <a:srgbClr val="000000"/>
          </a:solidFill>
          <a:latin typeface="Arial" pitchFamily="18"/>
          <a:ea typeface="DejaVu Sans" pitchFamily="2"/>
          <a:cs typeface="DejaVu Sans" pitchFamily="2"/>
        </a:defRPr>
      </a:lvl1pPr>
      <a:lvl2pPr marL="622158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 algn="l"/>
            <a:r>
              <a:rPr lang="cs-CZ" sz="3266" b="1" dirty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O Hejného metodě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01371" y="1249486"/>
            <a:ext cx="8986326" cy="4797713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/>
          <a:lstStyle/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Metoda je zaměřená na budování sítě mentálních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matematických schémat, které si každý žák tvoří řešením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vhodných úloh a diskusí o svých řešeních se spolužáky.</a:t>
            </a:r>
          </a:p>
          <a:p>
            <a:pPr algn="ctr">
              <a:spcBef>
                <a:spcPts val="579"/>
              </a:spcBef>
              <a:spcAft>
                <a:spcPts val="1286"/>
              </a:spcAft>
            </a:pP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ŽÁK SÁM ŘEŠENÍM VHODNÝCH ÚLOH </a:t>
            </a:r>
          </a:p>
          <a:p>
            <a:pPr algn="ctr">
              <a:spcBef>
                <a:spcPts val="579"/>
              </a:spcBef>
              <a:spcAft>
                <a:spcPts val="1286"/>
              </a:spcAft>
            </a:pP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MATEMATIKU OBJEVUJE,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takže jsou jeho znalosti pevnější, hlubší a trvalejší.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Na rozdíl od metody běžné, kdy žák od učitele přebírá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hotové poznatky a ukládá si je do paměti.</a:t>
            </a:r>
          </a:p>
        </p:txBody>
      </p:sp>
    </p:spTree>
    <p:extLst>
      <p:ext uri="{BB962C8B-B14F-4D97-AF65-F5344CB8AC3E}">
        <p14:creationId xmlns:p14="http://schemas.microsoft.com/office/powerpoint/2010/main" val="399625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30576" y="248532"/>
            <a:ext cx="7173775" cy="88243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pPr>
              <a:lnSpc>
                <a:spcPct val="90000"/>
              </a:lnSpc>
              <a:defRPr sz="36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</a:defRPr>
            </a:pPr>
            <a:r>
              <a:rPr lang="cs-CZ" sz="3266" b="1" dirty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DejaVu Sans" pitchFamily="2"/>
                <a:cs typeface="DejaVu Sans" pitchFamily="2"/>
              </a:rPr>
              <a:t>1. cíl výuky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54155" y="1502293"/>
            <a:ext cx="8948442" cy="4542477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/>
          <a:lstStyle/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Prioritou je KVALITA vzdělávacích postupů, </a:t>
            </a:r>
          </a:p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které vedou k rozvíjení intelektu žáků </a:t>
            </a:r>
          </a:p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a k jejich schopnosti matematiku aplikovat.</a:t>
            </a:r>
          </a:p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POROZUMĚNÍ JE DŮLEŽITĚJŠÍ NEŽ DOVEDNOST</a:t>
            </a:r>
          </a:p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Ke zautomatizování spojů klasického počítání dochází </a:t>
            </a:r>
          </a:p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mnohem později, jelikož „dril“ zde nemá místo.</a:t>
            </a:r>
          </a:p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Rozsah učiva, resp. naučeného, se tak zdá být malý.</a:t>
            </a:r>
          </a:p>
          <a:p>
            <a:pPr>
              <a:spcBef>
                <a:spcPts val="579"/>
              </a:spcBef>
              <a:spcAft>
                <a:spcPts val="1286"/>
              </a:spcAft>
              <a:defRPr sz="1800"/>
            </a:pPr>
            <a:endParaRPr lang="cs-CZ" sz="2903" dirty="0">
              <a:solidFill>
                <a:srgbClr val="4E3B30"/>
              </a:solidFill>
              <a:latin typeface="Franklin Gothic Book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2796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1850106" y="326586"/>
            <a:ext cx="8489589" cy="8148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1850106" y="1632928"/>
            <a:ext cx="8326297" cy="440727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>
              <a:defRPr sz="1800"/>
            </a:pPr>
            <a:endParaRPr lang="cs-CZ" sz="1633">
              <a:solidFill>
                <a:srgbClr val="000000"/>
              </a:solidFill>
              <a:latin typeface="Arial" pitchFamily="18"/>
              <a:ea typeface="DejaVu Sans" pitchFamily="2"/>
              <a:cs typeface="DejaVu Sans" pitchFamily="2"/>
            </a:endParaRPr>
          </a:p>
          <a:p>
            <a:pPr>
              <a:defRPr sz="1800"/>
            </a:pPr>
            <a:endParaRPr lang="cs-CZ" sz="1633">
              <a:solidFill>
                <a:srgbClr val="000000"/>
              </a:solidFill>
              <a:latin typeface="Arial" pitchFamily="18"/>
              <a:ea typeface="DejaVu Sans" pitchFamily="2"/>
              <a:cs typeface="DejaVu Sans" pitchFamily="2"/>
            </a:endParaRPr>
          </a:p>
          <a:p>
            <a:pPr>
              <a:defRPr sz="1800"/>
            </a:pPr>
            <a:endParaRPr lang="cs-CZ" sz="1633">
              <a:solidFill>
                <a:srgbClr val="000000"/>
              </a:solidFill>
              <a:latin typeface="Arial" pitchFamily="18"/>
              <a:ea typeface="DejaVu Sans" pitchFamily="2"/>
              <a:cs typeface="DejaVu Sans" pitchFamily="2"/>
            </a:endParaRPr>
          </a:p>
          <a:p>
            <a:pPr>
              <a:defRPr sz="1800"/>
            </a:pPr>
            <a:endParaRPr lang="cs-CZ" sz="1633">
              <a:solidFill>
                <a:srgbClr val="000000"/>
              </a:solidFill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6814205" y="1774339"/>
            <a:ext cx="3553576" cy="527892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81646" tIns="40823" rIns="81646" bIns="40823" anchor="t" anchorCtr="0" compatLnSpc="0">
            <a:noAutofit/>
          </a:bodyPr>
          <a:lstStyle/>
          <a:p>
            <a:pPr hangingPunct="0"/>
            <a:endParaRPr lang="cs-CZ" sz="1633">
              <a:solidFill>
                <a:prstClr val="black"/>
              </a:solidFill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30576" y="248532"/>
            <a:ext cx="7173775" cy="88243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pPr>
              <a:lnSpc>
                <a:spcPct val="90000"/>
              </a:lnSpc>
              <a:defRPr sz="36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</a:defRPr>
            </a:pPr>
            <a:r>
              <a:rPr lang="cs-CZ" sz="3266" b="1" dirty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DejaVu Sans" pitchFamily="2"/>
                <a:cs typeface="DejaVu Sans" pitchFamily="2"/>
              </a:rPr>
              <a:t>2. klima výuky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54154" y="1381783"/>
            <a:ext cx="8883125" cy="4758024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/>
          <a:lstStyle/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Strach blokuje myšlení </a:t>
            </a:r>
            <a:b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</a:b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- </a:t>
            </a: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nastolení ovzduší vzájemné důvěry mezi    </a:t>
            </a:r>
            <a:b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</a:b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  žáky i žáky a učitelem</a:t>
            </a:r>
            <a:b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</a:b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- podpora tvořivosti</a:t>
            </a:r>
            <a:b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</a:b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- </a:t>
            </a: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práce s chybou</a:t>
            </a: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 jako nejúčinnější způsob </a:t>
            </a:r>
            <a:b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</a:b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  nabývání znalostí (chyby slouží k poučení)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endParaRPr lang="cs-CZ" sz="2903" dirty="0">
              <a:solidFill>
                <a:srgbClr val="4E3B30"/>
              </a:solidFill>
              <a:latin typeface="Franklin Gothic Book" pitchFamily="18"/>
              <a:ea typeface="Microsoft YaHei" pitchFamily="2"/>
              <a:cs typeface="Arial" pitchFamily="2"/>
            </a:endParaRPr>
          </a:p>
          <a:p>
            <a:pPr algn="ctr"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Obtížné hodnocení žákových výsledků, </a:t>
            </a:r>
          </a:p>
          <a:p>
            <a:pPr algn="ctr"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postup v myšlení a řešení úloh je velice individuální.</a:t>
            </a:r>
          </a:p>
        </p:txBody>
      </p:sp>
    </p:spTree>
    <p:extLst>
      <p:ext uri="{BB962C8B-B14F-4D97-AF65-F5344CB8AC3E}">
        <p14:creationId xmlns:p14="http://schemas.microsoft.com/office/powerpoint/2010/main" val="357950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30576" y="248532"/>
            <a:ext cx="8545435" cy="88243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pPr>
              <a:lnSpc>
                <a:spcPct val="90000"/>
              </a:lnSpc>
              <a:defRPr sz="36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</a:defRPr>
            </a:pPr>
            <a:r>
              <a:rPr lang="cs-CZ" sz="3266" b="1" dirty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DejaVu Sans" pitchFamily="2"/>
                <a:cs typeface="DejaVu Sans" pitchFamily="2"/>
              </a:rPr>
              <a:t>3. přiměřené možnosti pro každého žáka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54068" y="1883606"/>
            <a:ext cx="9014412" cy="8849813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/>
          <a:lstStyle/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Děti mají po příchodu do školy různé znalosti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a zkušenosti s matematikou.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Snažíme se děti </a:t>
            </a: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slabé nevyděsit a nenudit vyspělé.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Řešení úloh v různých úrovních lze při výuce provádět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souběžně, žáci se učí od sebe vzájemně.</a:t>
            </a:r>
          </a:p>
        </p:txBody>
      </p:sp>
    </p:spTree>
    <p:extLst>
      <p:ext uri="{BB962C8B-B14F-4D97-AF65-F5344CB8AC3E}">
        <p14:creationId xmlns:p14="http://schemas.microsoft.com/office/powerpoint/2010/main" val="76003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76778" y="1454571"/>
            <a:ext cx="7941701" cy="4328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Každý si  v tomto systému má možnost najít oblast, ve které se mu daří a tak se cítit úspěšný (př. nejde mi poměr, ale daří se mi součtové trojúhelníky, zaměřuji svůj potenciál tedy tímto směrem, a zatímco  v tomto prostředí se pohybuji na nejvyšší úrovni, v prostředí poměr mám zvládnutou pouze základní).</a:t>
            </a:r>
          </a:p>
          <a:p>
            <a:pPr algn="ctr">
              <a:spcBef>
                <a:spcPts val="579"/>
              </a:spcBef>
              <a:spcAft>
                <a:spcPts val="1286"/>
              </a:spcAft>
            </a:pPr>
            <a:r>
              <a:rPr lang="cs-CZ" sz="2903" b="1" dirty="0" smtClean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      Působí </a:t>
            </a: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to velice motivačně.</a:t>
            </a: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/>
            </a:r>
            <a:b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</a:br>
            <a:endParaRPr lang="cs-CZ" sz="2722" dirty="0">
              <a:solidFill>
                <a:srgbClr val="4E3B30"/>
              </a:solidFill>
              <a:latin typeface="Franklin Gothic Book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8975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30576" y="248532"/>
            <a:ext cx="8545435" cy="88243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pPr>
              <a:lnSpc>
                <a:spcPct val="90000"/>
              </a:lnSpc>
              <a:defRPr sz="32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</a:defRPr>
            </a:pPr>
            <a:r>
              <a:rPr lang="cs-CZ" sz="3266" b="1" dirty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DejaVu Sans" pitchFamily="2"/>
                <a:cs typeface="DejaVu Sans" pitchFamily="2"/>
              </a:rPr>
              <a:t>4. poznatek získaný vlastní úvahou je kvalitnější než poznatek převzatý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588838" y="1502293"/>
            <a:ext cx="8461829" cy="3406876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/>
          <a:lstStyle/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Učitel vede žáky k </a:t>
            </a:r>
            <a:r>
              <a:rPr lang="cs-CZ" sz="2903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samostatnému hledání </a:t>
            </a: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řešení.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Takto získané poznatky mají trvalý charakter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a schopnost dalšího rozvíjení.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Tato cesta vyžaduje trpělivost a čas.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Výsledky se dostavují pomaleji.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23434" y="5257706"/>
            <a:ext cx="9145046" cy="796541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algn="ctr">
              <a:lnSpc>
                <a:spcPct val="90000"/>
              </a:lnSpc>
              <a:spcBef>
                <a:spcPts val="579"/>
              </a:spcBef>
              <a:spcAft>
                <a:spcPts val="1286"/>
              </a:spcAft>
            </a:pPr>
            <a:r>
              <a:rPr lang="cs-CZ" sz="2903" b="1" dirty="0">
                <a:solidFill>
                  <a:srgbClr val="4E3B30"/>
                </a:solidFill>
                <a:latin typeface="Franklin Gothic Medium" pitchFamily="18"/>
                <a:ea typeface="DejaVu Sans" pitchFamily="2"/>
                <a:cs typeface="Andalus" pitchFamily="18"/>
              </a:rPr>
              <a:t>ZNÁT, NEZNAMENÁ ODŘÍKÁVAT, ALE PŘEDEVŠÍM ROZUMĚT</a:t>
            </a:r>
          </a:p>
        </p:txBody>
      </p:sp>
    </p:spTree>
    <p:extLst>
      <p:ext uri="{BB962C8B-B14F-4D97-AF65-F5344CB8AC3E}">
        <p14:creationId xmlns:p14="http://schemas.microsoft.com/office/powerpoint/2010/main" val="172000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30576" y="248532"/>
            <a:ext cx="8545435" cy="88243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pPr>
              <a:lnSpc>
                <a:spcPct val="90000"/>
              </a:lnSpc>
              <a:defRPr sz="36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</a:defRPr>
            </a:pPr>
            <a:r>
              <a:rPr lang="cs-CZ" sz="3266" b="1" dirty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DejaVu Sans" pitchFamily="2"/>
                <a:cs typeface="DejaVu Sans" pitchFamily="2"/>
              </a:rPr>
              <a:t>5. komunikace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523521" y="1384723"/>
            <a:ext cx="9145046" cy="5228307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/>
          <a:lstStyle/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903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Role učitele je motivační a organizační.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Úloha badatele náleží žákům.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V </a:t>
            </a:r>
            <a:r>
              <a:rPr lang="cs-CZ" sz="2722" b="1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diskusi</a:t>
            </a: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 se objevuje mnoho podnětů, názorů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a chybných představ, které pomáhají všem zúčastněným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vytvořit si vlastní plnohodnotný, do již existující struktury 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znalostí dobře zapadající poznatek.</a:t>
            </a:r>
          </a:p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2722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Časová náročnost.</a:t>
            </a:r>
          </a:p>
        </p:txBody>
      </p:sp>
    </p:spTree>
    <p:extLst>
      <p:ext uri="{BB962C8B-B14F-4D97-AF65-F5344CB8AC3E}">
        <p14:creationId xmlns:p14="http://schemas.microsoft.com/office/powerpoint/2010/main" val="208311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52043" y="1668114"/>
            <a:ext cx="97971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79"/>
              </a:spcBef>
              <a:spcAft>
                <a:spcPts val="1286"/>
              </a:spcAft>
            </a:pPr>
            <a:r>
              <a:rPr lang="cs-CZ" sz="3200" dirty="0">
                <a:solidFill>
                  <a:srgbClr val="4E3B30"/>
                </a:solidFill>
                <a:latin typeface="Franklin Gothic Book" pitchFamily="18"/>
                <a:ea typeface="Microsoft YaHei" pitchFamily="2"/>
                <a:cs typeface="Arial" pitchFamily="2"/>
              </a:rPr>
              <a:t>Díky diskusi žáci dojdou k zajímavým a hodnotným závěrům, s přesahem do budoucna, ale je třeba počítat s tím, že se v hodině občas stihne třeba jen jediná úloha, a i ta může zůstat s otevřeným závěrem.</a:t>
            </a:r>
          </a:p>
        </p:txBody>
      </p:sp>
    </p:spTree>
    <p:extLst>
      <p:ext uri="{BB962C8B-B14F-4D97-AF65-F5344CB8AC3E}">
        <p14:creationId xmlns:p14="http://schemas.microsoft.com/office/powerpoint/2010/main" val="102271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ýchozí 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20</TotalTime>
  <Words>302</Words>
  <Application>Microsoft Office PowerPoint</Application>
  <PresentationFormat>Širokoúhlá obrazovka</PresentationFormat>
  <Paragraphs>54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8</vt:i4>
      </vt:variant>
      <vt:variant>
        <vt:lpstr>Nadpisy snímků</vt:lpstr>
      </vt:variant>
      <vt:variant>
        <vt:i4>8</vt:i4>
      </vt:variant>
    </vt:vector>
  </HeadingPairs>
  <TitlesOfParts>
    <vt:vector size="24" baseType="lpstr">
      <vt:lpstr>Microsoft YaHei</vt:lpstr>
      <vt:lpstr>Andalus</vt:lpstr>
      <vt:lpstr>Arial</vt:lpstr>
      <vt:lpstr>Calibri</vt:lpstr>
      <vt:lpstr>DejaVu Sans</vt:lpstr>
      <vt:lpstr>Franklin Gothic Book</vt:lpstr>
      <vt:lpstr>Franklin Gothic Medium</vt:lpstr>
      <vt:lpstr>StarSymbol</vt:lpstr>
      <vt:lpstr>Výchozí</vt:lpstr>
      <vt:lpstr>Výchozí 1</vt:lpstr>
      <vt:lpstr>1_Výchozí</vt:lpstr>
      <vt:lpstr>2_Výchozí</vt:lpstr>
      <vt:lpstr>3_Výchozí</vt:lpstr>
      <vt:lpstr>4_Výchozí</vt:lpstr>
      <vt:lpstr>5_Výchozí</vt:lpstr>
      <vt:lpstr>6_Výchozí</vt:lpstr>
      <vt:lpstr>O Hejného metodě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Hejného metodě</dc:title>
  <dc:creator>user</dc:creator>
  <cp:lastModifiedBy>Jitka Koubová</cp:lastModifiedBy>
  <cp:revision>3</cp:revision>
  <cp:lastPrinted>2019-02-12T12:51:22Z</cp:lastPrinted>
  <dcterms:created xsi:type="dcterms:W3CDTF">2019-02-11T22:08:30Z</dcterms:created>
  <dcterms:modified xsi:type="dcterms:W3CDTF">2019-02-12T12:53:31Z</dcterms:modified>
</cp:coreProperties>
</file>